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4" r:id="rId3"/>
    <p:sldId id="261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268" r:id="rId13"/>
    <p:sldId id="269" r:id="rId14"/>
    <p:sldId id="270" r:id="rId15"/>
    <p:sldId id="271" r:id="rId16"/>
    <p:sldId id="272" r:id="rId17"/>
    <p:sldId id="277" r:id="rId18"/>
    <p:sldId id="296" r:id="rId19"/>
    <p:sldId id="276" r:id="rId20"/>
    <p:sldId id="309" r:id="rId21"/>
    <p:sldId id="274" r:id="rId22"/>
    <p:sldId id="279" r:id="rId23"/>
    <p:sldId id="289" r:id="rId24"/>
    <p:sldId id="281" r:id="rId25"/>
    <p:sldId id="294" r:id="rId26"/>
    <p:sldId id="282" r:id="rId27"/>
    <p:sldId id="299" r:id="rId28"/>
    <p:sldId id="295" r:id="rId29"/>
    <p:sldId id="293" r:id="rId30"/>
    <p:sldId id="310" r:id="rId31"/>
    <p:sldId id="311" r:id="rId32"/>
    <p:sldId id="312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70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5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98527-2217-4893-B575-48BF588547F4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41D41-2AB5-4F50-A352-314492870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5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41D41-2AB5-4F50-A352-314492870D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41D41-2AB5-4F50-A352-314492870D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39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41D41-2AB5-4F50-A352-314492870D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5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41D41-2AB5-4F50-A352-314492870D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13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17676"/>
            <a:ext cx="8969132" cy="1682915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 Side Corner Rectangle 7"/>
          <p:cNvSpPr/>
          <p:nvPr userDrawn="1"/>
        </p:nvSpPr>
        <p:spPr>
          <a:xfrm rot="16200000">
            <a:off x="8160540" y="2707209"/>
            <a:ext cx="1682915" cy="303850"/>
          </a:xfrm>
          <a:prstGeom prst="round2SameRect">
            <a:avLst>
              <a:gd name="adj1" fmla="val 39524"/>
              <a:gd name="adj2" fmla="val 0"/>
            </a:avLst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574" y="2130425"/>
            <a:ext cx="6632626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574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C6E4-CE33-40A5-8B34-2A7577CC826D}" type="datetime1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1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62421"/>
            <a:ext cx="8969132" cy="1097566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 Side Corner Rectangle 7"/>
          <p:cNvSpPr/>
          <p:nvPr userDrawn="1"/>
        </p:nvSpPr>
        <p:spPr>
          <a:xfrm rot="16200000">
            <a:off x="8453215" y="559279"/>
            <a:ext cx="1097566" cy="303850"/>
          </a:xfrm>
          <a:prstGeom prst="round2Same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777F-D246-4CE1-94E4-6052F02F74B8}" type="datetime1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3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13338"/>
            <a:ext cx="8969132" cy="1597306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 Side Corner Rectangle 7"/>
          <p:cNvSpPr/>
          <p:nvPr userDrawn="1"/>
        </p:nvSpPr>
        <p:spPr>
          <a:xfrm rot="16200000">
            <a:off x="8203345" y="5260066"/>
            <a:ext cx="1597306" cy="303850"/>
          </a:xfrm>
          <a:prstGeom prst="round2Same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573" y="4734298"/>
            <a:ext cx="666913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5573" y="2906713"/>
            <a:ext cx="666913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9B504-9A3E-4DD3-AB43-A31D7B5A5734}" type="datetime1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62421"/>
            <a:ext cx="8969132" cy="1097566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 Side Corner Rectangle 10"/>
          <p:cNvSpPr/>
          <p:nvPr userDrawn="1"/>
        </p:nvSpPr>
        <p:spPr>
          <a:xfrm rot="16200000">
            <a:off x="8453215" y="559279"/>
            <a:ext cx="1097566" cy="303850"/>
          </a:xfrm>
          <a:prstGeom prst="round2Same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5574" y="1535113"/>
            <a:ext cx="312820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5574" y="2174875"/>
            <a:ext cx="31282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0019" y="1535113"/>
            <a:ext cx="3626781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9DD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60019" y="2174875"/>
            <a:ext cx="362678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824A-9958-4E40-921F-B7344EDD64AD}" type="datetime1">
              <a:rPr lang="en-US" smtClean="0"/>
              <a:t>4/13/2017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9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62421"/>
            <a:ext cx="8969132" cy="1097566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/>
          <p:cNvSpPr/>
          <p:nvPr userDrawn="1"/>
        </p:nvSpPr>
        <p:spPr>
          <a:xfrm rot="16200000">
            <a:off x="8453215" y="559279"/>
            <a:ext cx="1097566" cy="303850"/>
          </a:xfrm>
          <a:prstGeom prst="round2Same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BDB2-2CB8-4AB7-8EA6-7C67D6646891}" type="datetime1">
              <a:rPr lang="en-US" smtClean="0"/>
              <a:t>4/13/2017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8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A887-2BE0-4E4B-97BD-B4AA56C5B0C5}" type="datetime1">
              <a:rPr lang="en-US" smtClean="0"/>
              <a:t>4/13/2017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574" y="273050"/>
            <a:ext cx="240103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6604" y="273050"/>
            <a:ext cx="446019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5574" y="1435100"/>
            <a:ext cx="240103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8BC9-04F1-4B26-908F-195EDCCDA382}" type="datetime1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7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3F7E-C114-4A9C-8B68-81FFAC91284A}" type="datetime1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8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5574" y="274639"/>
            <a:ext cx="6861225" cy="896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5574" y="1600200"/>
            <a:ext cx="686122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5574" y="6356350"/>
            <a:ext cx="205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3A69B-321C-4C60-89C4-FB974312C538}" type="datetime1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722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6" y="6356350"/>
            <a:ext cx="1662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F9020-7E06-6949-A05A-E1A6981B73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98433" y="0"/>
            <a:ext cx="1418790" cy="6858000"/>
          </a:xfrm>
          <a:prstGeom prst="rect">
            <a:avLst/>
          </a:prstGeom>
          <a:solidFill>
            <a:schemeClr val="accent5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>
            <a:off x="198433" y="4727280"/>
            <a:ext cx="1418790" cy="1398883"/>
          </a:xfrm>
          <a:prstGeom prst="roundRect">
            <a:avLst/>
          </a:prstGeom>
          <a:solidFill>
            <a:schemeClr val="accent5"/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2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adaylar.boun.edu.tr/tr-TR/Anasayf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adaylar.boun.edu.tr/tr-TR/Anasayf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574" y="663281"/>
            <a:ext cx="6999644" cy="44818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</a:pPr>
            <a:r>
              <a:rPr lang="tr-TR" altLang="tr-TR" sz="2400" dirty="0" smtClean="0">
                <a:solidFill>
                  <a:schemeClr val="bg2">
                    <a:lumMod val="75000"/>
                  </a:schemeClr>
                </a:solidFill>
                <a:ea typeface="ＭＳ Ｐゴシック" pitchFamily="34" charset="-128"/>
              </a:rPr>
              <a:t>Boğaziçi </a:t>
            </a:r>
            <a:r>
              <a:rPr lang="tr-TR" altLang="tr-TR" sz="2400" dirty="0" err="1" smtClean="0">
                <a:solidFill>
                  <a:schemeClr val="bg2">
                    <a:lumMod val="75000"/>
                  </a:schemeClr>
                </a:solidFill>
                <a:ea typeface="ＭＳ Ｐゴシック" pitchFamily="34" charset="-128"/>
              </a:rPr>
              <a:t>University</a:t>
            </a:r>
            <a:r>
              <a:rPr lang="tr-TR" altLang="tr-TR" sz="2400" dirty="0" smtClean="0">
                <a:solidFill>
                  <a:schemeClr val="bg2">
                    <a:lumMod val="75000"/>
                  </a:schemeClr>
                </a:solidFill>
                <a:ea typeface="ＭＳ Ｐゴシック" pitchFamily="34" charset="-128"/>
              </a:rPr>
              <a:t/>
            </a:r>
            <a:br>
              <a:rPr lang="tr-TR" altLang="tr-TR" sz="2400" dirty="0" smtClean="0">
                <a:solidFill>
                  <a:schemeClr val="bg2">
                    <a:lumMod val="75000"/>
                  </a:schemeClr>
                </a:solidFill>
                <a:ea typeface="ＭＳ Ｐゴシック" pitchFamily="34" charset="-128"/>
              </a:rPr>
            </a:br>
            <a:r>
              <a:rPr lang="tr-TR" altLang="tr-TR" sz="2400" dirty="0" err="1" smtClean="0">
                <a:solidFill>
                  <a:srgbClr val="92D050"/>
                </a:solidFill>
                <a:ea typeface="ＭＳ Ｐゴシック" pitchFamily="34" charset="-128"/>
              </a:rPr>
              <a:t>The</a:t>
            </a:r>
            <a:r>
              <a:rPr lang="tr-TR" altLang="tr-TR" sz="2400" dirty="0" smtClean="0">
                <a:solidFill>
                  <a:schemeClr val="bg2">
                    <a:lumMod val="75000"/>
                  </a:schemeClr>
                </a:solidFill>
                <a:ea typeface="ＭＳ Ｐゴシック" pitchFamily="34" charset="-128"/>
              </a:rPr>
              <a:t> </a:t>
            </a:r>
            <a:r>
              <a:rPr lang="tr-TR" altLang="tr-TR" sz="2400" dirty="0" err="1">
                <a:solidFill>
                  <a:srgbClr val="92D050"/>
                </a:solidFill>
                <a:ea typeface="ＭＳ Ｐゴシック" pitchFamily="34" charset="-128"/>
              </a:rPr>
              <a:t>Department</a:t>
            </a:r>
            <a:r>
              <a:rPr lang="tr-TR" altLang="tr-TR" sz="2400" dirty="0">
                <a:solidFill>
                  <a:srgbClr val="92D050"/>
                </a:solidFill>
                <a:ea typeface="ＭＳ Ｐゴシック" pitchFamily="34" charset="-128"/>
              </a:rPr>
              <a:t> </a:t>
            </a:r>
            <a:r>
              <a:rPr lang="tr-TR" altLang="tr-TR" sz="2400" dirty="0">
                <a:solidFill>
                  <a:schemeClr val="tx1"/>
                </a:solidFill>
                <a:ea typeface="ＭＳ Ｐゴシック" pitchFamily="34" charset="-128"/>
              </a:rPr>
              <a:t/>
            </a:r>
            <a:br>
              <a:rPr lang="tr-TR" altLang="tr-TR" sz="2400" dirty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tr-TR" altLang="tr-TR" sz="2400" dirty="0" smtClean="0">
                <a:solidFill>
                  <a:srgbClr val="92D050"/>
                </a:solidFill>
                <a:ea typeface="ＭＳ Ｐゴシック" pitchFamily="34" charset="-128"/>
              </a:rPr>
              <a:t>of</a:t>
            </a:r>
            <a:r>
              <a:rPr lang="tr-TR" altLang="tr-TR" sz="24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tr-TR" altLang="tr-TR" sz="2400" dirty="0" err="1" smtClean="0">
                <a:solidFill>
                  <a:srgbClr val="92D050"/>
                </a:solidFill>
                <a:ea typeface="ＭＳ Ｐゴシック" pitchFamily="34" charset="-128"/>
              </a:rPr>
              <a:t>Foreign</a:t>
            </a:r>
            <a:r>
              <a:rPr lang="tr-TR" altLang="tr-TR" sz="2400" dirty="0" smtClean="0">
                <a:solidFill>
                  <a:srgbClr val="92D050"/>
                </a:solidFill>
                <a:ea typeface="ＭＳ Ｐゴシック" pitchFamily="34" charset="-128"/>
              </a:rPr>
              <a:t> Language </a:t>
            </a:r>
            <a:r>
              <a:rPr lang="tr-TR" altLang="tr-TR" sz="2400" dirty="0" err="1" smtClean="0">
                <a:solidFill>
                  <a:srgbClr val="92D050"/>
                </a:solidFill>
                <a:ea typeface="ＭＳ Ｐゴシック" pitchFamily="34" charset="-128"/>
              </a:rPr>
              <a:t>Education</a:t>
            </a:r>
            <a:r>
              <a:rPr lang="tr-TR" altLang="tr-TR" sz="2400" dirty="0" smtClean="0">
                <a:solidFill>
                  <a:srgbClr val="92D050"/>
                </a:solidFill>
                <a:ea typeface="ＭＳ Ｐゴシック" pitchFamily="34" charset="-128"/>
              </a:rPr>
              <a:t> </a:t>
            </a:r>
            <a:br>
              <a:rPr lang="tr-TR" altLang="tr-TR" sz="2400" dirty="0" smtClean="0">
                <a:solidFill>
                  <a:srgbClr val="92D050"/>
                </a:solidFill>
                <a:ea typeface="ＭＳ Ｐゴシック" pitchFamily="34" charset="-128"/>
              </a:rPr>
            </a:br>
            <a:r>
              <a:rPr lang="tr-TR" altLang="tr-TR" sz="2400" dirty="0" smtClean="0">
                <a:solidFill>
                  <a:srgbClr val="FFC000"/>
                </a:solidFill>
                <a:ea typeface="ＭＳ Ｐゴシック" pitchFamily="34" charset="-128"/>
              </a:rPr>
              <a:t>English Language </a:t>
            </a:r>
            <a:r>
              <a:rPr lang="tr-TR" altLang="tr-TR" sz="2400" dirty="0" err="1" smtClean="0">
                <a:solidFill>
                  <a:srgbClr val="FFC000"/>
                </a:solidFill>
                <a:ea typeface="ＭＳ Ｐゴシック" pitchFamily="34" charset="-128"/>
              </a:rPr>
              <a:t>Education</a:t>
            </a:r>
            <a:r>
              <a:rPr lang="tr-TR" altLang="tr-TR" sz="2400" dirty="0" smtClean="0">
                <a:solidFill>
                  <a:srgbClr val="FFC000"/>
                </a:solidFill>
                <a:ea typeface="ＭＳ Ｐゴシック" pitchFamily="34" charset="-128"/>
              </a:rPr>
              <a:t> </a:t>
            </a:r>
            <a:r>
              <a:rPr lang="tr-TR" altLang="tr-TR" sz="2400" dirty="0" smtClean="0">
                <a:solidFill>
                  <a:schemeClr val="tx1"/>
                </a:solidFill>
                <a:ea typeface="ＭＳ Ｐゴシック" pitchFamily="34" charset="-128"/>
              </a:rPr>
              <a:t/>
            </a:r>
            <a:br>
              <a:rPr lang="tr-TR" altLang="tr-TR" sz="2400" dirty="0" smtClean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tr-TR" altLang="tr-TR" sz="2400" dirty="0" err="1" smtClean="0">
                <a:solidFill>
                  <a:srgbClr val="7030A0"/>
                </a:solidFill>
                <a:ea typeface="ＭＳ Ｐゴシック" pitchFamily="34" charset="-128"/>
              </a:rPr>
              <a:t>Graduate</a:t>
            </a:r>
            <a:r>
              <a:rPr lang="tr-TR" altLang="tr-TR" sz="2400" dirty="0" smtClean="0">
                <a:solidFill>
                  <a:srgbClr val="7030A0"/>
                </a:solidFill>
                <a:ea typeface="ＭＳ Ｐゴシック" pitchFamily="34" charset="-128"/>
              </a:rPr>
              <a:t> Programs</a:t>
            </a:r>
            <a:r>
              <a:rPr lang="tr-TR" altLang="tr-TR" sz="2400" dirty="0">
                <a:solidFill>
                  <a:srgbClr val="7030A0"/>
                </a:solidFill>
                <a:ea typeface="ＭＳ Ｐゴシック" pitchFamily="34" charset="-128"/>
              </a:rPr>
              <a:t/>
            </a:r>
            <a:br>
              <a:rPr lang="tr-TR" altLang="tr-TR" sz="2400" dirty="0">
                <a:solidFill>
                  <a:srgbClr val="7030A0"/>
                </a:solidFill>
                <a:ea typeface="ＭＳ Ｐゴシック" pitchFamily="34" charset="-128"/>
              </a:rPr>
            </a:b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491" y="5242031"/>
            <a:ext cx="117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Place Logo Here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2853" y="2657803"/>
            <a:ext cx="276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4A66AC"/>
                </a:solidFill>
                <a:ea typeface="+mj-ea"/>
                <a:cs typeface="+mj-cs"/>
              </a:rPr>
              <a:t> </a:t>
            </a:r>
            <a:endParaRPr lang="en-US" dirty="0"/>
          </a:p>
        </p:txBody>
      </p:sp>
      <p:pic>
        <p:nvPicPr>
          <p:cNvPr id="6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74" y="4228976"/>
            <a:ext cx="2835275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30" y="4240724"/>
            <a:ext cx="356530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0"/>
            <a:ext cx="9235440" cy="101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1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7146"/>
          </a:xfrm>
        </p:spPr>
        <p:txBody>
          <a:bodyPr>
            <a:normAutofit/>
          </a:bodyPr>
          <a:lstStyle/>
          <a:p>
            <a:r>
              <a:rPr lang="tr-TR" dirty="0" err="1" smtClean="0"/>
              <a:t>Academics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10</a:t>
            </a:fld>
            <a:endParaRPr lang="en-US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idx="1"/>
          </p:nvPr>
        </p:nvSpPr>
        <p:spPr bwMode="auto">
          <a:xfrm>
            <a:off x="1825574" y="1600200"/>
            <a:ext cx="6861226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endParaRPr lang="tr-TR" altLang="tr-TR" sz="1600" b="1" dirty="0" smtClean="0">
              <a:solidFill>
                <a:srgbClr val="000066"/>
              </a:solidFill>
              <a:latin typeface="Calibri" pitchFamily="34" charset="0"/>
              <a:ea typeface="+mn-ea"/>
            </a:endParaRPr>
          </a:p>
          <a:p>
            <a:pPr marL="0" indent="0">
              <a:spcBef>
                <a:spcPct val="50000"/>
              </a:spcBef>
              <a:buNone/>
            </a:pPr>
            <a:endParaRPr lang="tr-TR" altLang="tr-TR" sz="1600" b="1" dirty="0">
              <a:solidFill>
                <a:srgbClr val="000066"/>
              </a:solidFill>
              <a:latin typeface="Calibri" pitchFamily="34" charset="0"/>
              <a:ea typeface="+mn-ea"/>
            </a:endParaRPr>
          </a:p>
          <a:p>
            <a:pPr marL="0" indent="0">
              <a:spcBef>
                <a:spcPct val="50000"/>
              </a:spcBef>
              <a:buNone/>
            </a:pPr>
            <a:endParaRPr lang="tr-TR" altLang="tr-TR" sz="1600" b="1" dirty="0" smtClean="0">
              <a:solidFill>
                <a:srgbClr val="000066"/>
              </a:solidFill>
              <a:latin typeface="Calibri" pitchFamily="34" charset="0"/>
              <a:ea typeface="+mn-ea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  <a:ea typeface="+mn-ea"/>
              </a:rPr>
              <a:t> </a:t>
            </a:r>
          </a:p>
          <a:p>
            <a:pPr marL="0" indent="0">
              <a:spcBef>
                <a:spcPct val="50000"/>
              </a:spcBef>
              <a:buNone/>
            </a:pPr>
            <a:endParaRPr lang="tr-TR" altLang="tr-TR" sz="1600" b="1" dirty="0">
              <a:solidFill>
                <a:srgbClr val="000066"/>
              </a:solidFill>
              <a:latin typeface="Calibri" pitchFamily="34" charset="0"/>
              <a:ea typeface="+mn-ea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Dr. Işıl </a:t>
            </a: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Erduyan</a:t>
            </a:r>
            <a:endParaRPr lang="tr-TR" altLang="tr-TR" sz="16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altLang="tr-TR" sz="1600" dirty="0">
                <a:solidFill>
                  <a:srgbClr val="000066"/>
                </a:solidFill>
                <a:latin typeface="Calibri" pitchFamily="34" charset="0"/>
              </a:rPr>
              <a:t>Ph.D., 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University </a:t>
            </a:r>
            <a:r>
              <a:rPr lang="en-US" altLang="tr-TR" sz="1600" dirty="0">
                <a:solidFill>
                  <a:srgbClr val="000066"/>
                </a:solidFill>
                <a:latin typeface="Calibri" pitchFamily="34" charset="0"/>
              </a:rPr>
              <a:t>of 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Wisconsin-Madison</a:t>
            </a:r>
            <a:endParaRPr lang="tr-TR" altLang="tr-TR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tr-TR" altLang="tr-TR" sz="1800" i="1" dirty="0" err="1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800" i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800" i="1" dirty="0" err="1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800" i="1" dirty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Multilingualism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Identity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Language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in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multilingual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classrooms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endParaRPr lang="tr-TR" altLang="tr-TR" sz="18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tr-TR" altLang="tr-TR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7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74" y="1311234"/>
            <a:ext cx="1865077" cy="193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321299" y="1254452"/>
            <a:ext cx="43655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Dr</a:t>
            </a:r>
            <a:r>
              <a:rPr lang="tr-TR" altLang="tr-TR" sz="1600" b="1" dirty="0">
                <a:solidFill>
                  <a:srgbClr val="000066"/>
                </a:solidFill>
                <a:latin typeface="Calibri" pitchFamily="34" charset="0"/>
              </a:rPr>
              <a:t>. 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Judy Monthie-Doyum </a:t>
            </a:r>
          </a:p>
          <a:p>
            <a:pPr>
              <a:spcBef>
                <a:spcPct val="50000"/>
              </a:spcBef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Ph.D. , </a:t>
            </a:r>
            <a:r>
              <a:rPr lang="fr-FR" altLang="tr-TR" sz="1600" dirty="0" smtClean="0">
                <a:solidFill>
                  <a:srgbClr val="000066"/>
                </a:solidFill>
                <a:latin typeface="Calibri" pitchFamily="34" charset="0"/>
              </a:rPr>
              <a:t>Université </a:t>
            </a:r>
            <a:r>
              <a:rPr lang="fr-FR" altLang="tr-TR" sz="1600" dirty="0">
                <a:solidFill>
                  <a:srgbClr val="000066"/>
                </a:solidFill>
                <a:latin typeface="Calibri" pitchFamily="34" charset="0"/>
              </a:rPr>
              <a:t>de la Sorbonne </a:t>
            </a:r>
            <a:r>
              <a:rPr lang="fr-FR" altLang="tr-TR" sz="1600" dirty="0" smtClean="0">
                <a:solidFill>
                  <a:srgbClr val="000066"/>
                </a:solidFill>
                <a:latin typeface="Calibri" pitchFamily="34" charset="0"/>
              </a:rPr>
              <a:t>Paris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Drama in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education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Literature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foreign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education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910" y="1268730"/>
            <a:ext cx="6755130" cy="5055870"/>
          </a:xfrm>
        </p:spPr>
        <p:txBody>
          <a:bodyPr>
            <a:normAutofit/>
          </a:bodyPr>
          <a:lstStyle/>
          <a:p>
            <a:endParaRPr lang="tr-TR" sz="2400" b="1" dirty="0" smtClean="0"/>
          </a:p>
          <a:p>
            <a:r>
              <a:rPr lang="tr-TR" sz="2400" b="1" dirty="0" smtClean="0"/>
              <a:t>Research Assistants:</a:t>
            </a:r>
          </a:p>
          <a:p>
            <a:pPr lvl="1"/>
            <a:r>
              <a:rPr lang="tr-TR" dirty="0" smtClean="0"/>
              <a:t>Sezen Bektaş</a:t>
            </a:r>
            <a:endParaRPr lang="en-US" dirty="0" smtClean="0"/>
          </a:p>
          <a:p>
            <a:pPr lvl="1"/>
            <a:r>
              <a:rPr lang="en-US" dirty="0" err="1" smtClean="0"/>
              <a:t>Serhat</a:t>
            </a:r>
            <a:r>
              <a:rPr lang="en-US" dirty="0" smtClean="0"/>
              <a:t> Kurt</a:t>
            </a:r>
          </a:p>
          <a:p>
            <a:pPr lvl="1"/>
            <a:r>
              <a:rPr lang="tr-TR" dirty="0" smtClean="0"/>
              <a:t>Yavuz Kurt </a:t>
            </a:r>
          </a:p>
          <a:p>
            <a:pPr lvl="1"/>
            <a:r>
              <a:rPr lang="en-US" dirty="0" err="1"/>
              <a:t>Gizem</a:t>
            </a:r>
            <a:r>
              <a:rPr lang="en-US" dirty="0"/>
              <a:t> </a:t>
            </a:r>
            <a:r>
              <a:rPr lang="en-US" dirty="0" err="1" smtClean="0"/>
              <a:t>Mutlu</a:t>
            </a:r>
            <a:endParaRPr lang="tr-TR" dirty="0" smtClean="0"/>
          </a:p>
          <a:p>
            <a:pPr lvl="1"/>
            <a:r>
              <a:rPr lang="tr-TR" dirty="0" smtClean="0"/>
              <a:t>Elifcan Öztekin</a:t>
            </a:r>
          </a:p>
          <a:p>
            <a:pPr lvl="1"/>
            <a:r>
              <a:rPr lang="tr-TR" dirty="0" err="1" smtClean="0"/>
              <a:t>Ecehan</a:t>
            </a:r>
            <a:r>
              <a:rPr lang="tr-TR" dirty="0" smtClean="0"/>
              <a:t> Sönmez</a:t>
            </a:r>
          </a:p>
        </p:txBody>
      </p:sp>
    </p:spTree>
    <p:extLst>
      <p:ext uri="{BB962C8B-B14F-4D97-AF65-F5344CB8AC3E}">
        <p14:creationId xmlns:p14="http://schemas.microsoft.com/office/powerpoint/2010/main" val="13909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English Language </a:t>
            </a:r>
            <a:r>
              <a:rPr lang="tr-TR" dirty="0" err="1" smtClean="0"/>
              <a:t>Education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smtClean="0"/>
              <a:t>M.A. Program</a:t>
            </a:r>
            <a:endParaRPr lang="tr-T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216048"/>
              </p:ext>
            </p:extLst>
          </p:nvPr>
        </p:nvGraphicFramePr>
        <p:xfrm>
          <a:off x="1825574" y="1946246"/>
          <a:ext cx="7086600" cy="3905772"/>
        </p:xfrm>
        <a:graphic>
          <a:graphicData uri="http://schemas.openxmlformats.org/drawingml/2006/table">
            <a:tbl>
              <a:tblPr/>
              <a:tblGrid>
                <a:gridCol w="557800"/>
                <a:gridCol w="2719277"/>
                <a:gridCol w="342287"/>
                <a:gridCol w="557800"/>
                <a:gridCol w="2567149"/>
                <a:gridCol w="342287"/>
              </a:tblGrid>
              <a:tr h="36650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dirty="0" err="1" smtClean="0">
                          <a:effectLst/>
                          <a:latin typeface="Verdana"/>
                        </a:rPr>
                        <a:t>Semester</a:t>
                      </a:r>
                      <a:r>
                        <a:rPr lang="tr-TR" sz="1200" b="1" baseline="0" dirty="0" smtClean="0">
                          <a:effectLst/>
                          <a:latin typeface="Verdana"/>
                        </a:rPr>
                        <a:t> 1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dirty="0" err="1" smtClean="0">
                          <a:effectLst/>
                          <a:latin typeface="Verdana"/>
                        </a:rPr>
                        <a:t>Semester</a:t>
                      </a:r>
                      <a:r>
                        <a:rPr lang="tr-TR" sz="1200" b="1" dirty="0" smtClean="0">
                          <a:effectLst/>
                          <a:latin typeface="Verdana"/>
                        </a:rPr>
                        <a:t> 2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6123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Verdana"/>
                        </a:rPr>
                        <a:t>FLED 501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Research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Verdana"/>
                        </a:rPr>
                        <a:t>Methods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3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Verdana"/>
                        </a:rPr>
                        <a:t>FLED XXX</a:t>
                      </a:r>
                      <a:br>
                        <a:rPr lang="tr-TR" sz="1200" b="1" dirty="0">
                          <a:effectLst/>
                          <a:latin typeface="Verdana"/>
                        </a:rPr>
                      </a:b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Elective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3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23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Verdana"/>
                        </a:rPr>
                        <a:t>FLED 511</a:t>
                      </a:r>
                      <a:br>
                        <a:rPr lang="tr-TR" sz="1200" b="1" dirty="0">
                          <a:effectLst/>
                          <a:latin typeface="Verdana"/>
                        </a:rPr>
                      </a:b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  <a:latin typeface="Verdana"/>
                        </a:rPr>
                        <a:t>Second Language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Acquisition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3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Verdana"/>
                        </a:rPr>
                        <a:t>FLED XXX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Elective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3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8372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FLED XXX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elective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3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Verdana"/>
                        </a:rPr>
                        <a:t>FLED 579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Seminar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-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23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– –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/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Complementary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Verdana"/>
                        </a:rPr>
                        <a:t>Elective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3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Verdana"/>
                        </a:rPr>
                        <a:t>FLED XXX</a:t>
                      </a:r>
                      <a:br>
                        <a:rPr lang="tr-TR" sz="1200" b="1" dirty="0">
                          <a:effectLst/>
                          <a:latin typeface="Verdana"/>
                        </a:rPr>
                      </a:b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Elective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3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4324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– –</a:t>
                      </a: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/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Complementary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Elective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3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2484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12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cr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.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12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cr</a:t>
                      </a:r>
                      <a:r>
                        <a:rPr lang="tr-TR" sz="1200" dirty="0">
                          <a:effectLst/>
                          <a:latin typeface="Verdana"/>
                        </a:rPr>
                        <a:t>.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English Language </a:t>
            </a:r>
            <a:r>
              <a:rPr lang="tr-TR" dirty="0" err="1" smtClean="0"/>
              <a:t>Education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err="1" smtClean="0"/>
              <a:t>Ph.D</a:t>
            </a:r>
            <a:r>
              <a:rPr lang="tr-TR" dirty="0" smtClean="0"/>
              <a:t>. Program</a:t>
            </a:r>
            <a:endParaRPr lang="tr-T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734181"/>
              </p:ext>
            </p:extLst>
          </p:nvPr>
        </p:nvGraphicFramePr>
        <p:xfrm>
          <a:off x="1698975" y="1577130"/>
          <a:ext cx="7331076" cy="4342701"/>
        </p:xfrm>
        <a:graphic>
          <a:graphicData uri="http://schemas.openxmlformats.org/drawingml/2006/table">
            <a:tbl>
              <a:tblPr/>
              <a:tblGrid>
                <a:gridCol w="577044"/>
                <a:gridCol w="2813087"/>
                <a:gridCol w="354095"/>
                <a:gridCol w="577044"/>
                <a:gridCol w="2655711"/>
                <a:gridCol w="354095"/>
              </a:tblGrid>
              <a:tr h="41908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dirty="0" err="1" smtClean="0">
                          <a:effectLst/>
                          <a:latin typeface="Verdana"/>
                        </a:rPr>
                        <a:t>Semester</a:t>
                      </a:r>
                      <a:r>
                        <a:rPr lang="tr-TR" sz="1200" b="1" baseline="0" dirty="0" smtClean="0">
                          <a:effectLst/>
                          <a:latin typeface="Verdana"/>
                        </a:rPr>
                        <a:t> 1 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b="1" dirty="0" err="1" smtClean="0">
                          <a:effectLst/>
                          <a:latin typeface="Verdana"/>
                        </a:rPr>
                        <a:t>Semester</a:t>
                      </a:r>
                      <a:r>
                        <a:rPr lang="tr-TR" sz="1200" b="1" dirty="0" smtClean="0">
                          <a:effectLst/>
                          <a:latin typeface="Verdana"/>
                        </a:rPr>
                        <a:t> 2 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19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Verdana"/>
                        </a:rPr>
                        <a:t>FLED 611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200" kern="12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kern="120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Aspects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of</a:t>
                      </a:r>
                      <a:r>
                        <a:rPr lang="tr-TR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kern="120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Bilingualism</a:t>
                      </a:r>
                      <a:r>
                        <a:rPr lang="tr-TR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4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Verdana"/>
                        </a:rPr>
                        <a:t>FLED 602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  <a:latin typeface="Verdana"/>
                        </a:rPr>
                        <a:t>Advanced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Research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Methods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4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925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Verdana"/>
                        </a:rPr>
                        <a:t>FLED XXX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200" kern="12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200" kern="12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kern="120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Area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kern="120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Elective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4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Verdana"/>
                        </a:rPr>
                        <a:t>FLED XXX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Elective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4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3767">
                <a:tc>
                  <a:txBody>
                    <a:bodyPr/>
                    <a:lstStyle/>
                    <a:p>
                      <a:pPr algn="l">
                        <a:lnSpc>
                          <a:spcPts val="975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Verdana"/>
                        </a:rPr>
                        <a:t>FLED XXX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689, 691-699 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Special </a:t>
                      </a:r>
                      <a:r>
                        <a:rPr lang="tr-TR" sz="1200" kern="120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Topics</a:t>
                      </a:r>
                      <a:r>
                        <a:rPr lang="tr-TR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in </a:t>
                      </a:r>
                      <a:r>
                        <a:rPr lang="tr-TR" sz="12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Applied</a:t>
                      </a:r>
                      <a:r>
                        <a:rPr lang="tr-TR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Linguistics</a:t>
                      </a:r>
                      <a:r>
                        <a:rPr lang="tr-TR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75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4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75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Verdana"/>
                        </a:rPr>
                        <a:t>FLED XXX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75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Elective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75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4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8136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– –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200" kern="12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kern="120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Area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/</a:t>
                      </a:r>
                      <a:r>
                        <a:rPr lang="tr-TR" sz="1200" kern="120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Complementary</a:t>
                      </a:r>
                      <a:r>
                        <a:rPr lang="tr-TR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+mn-ea"/>
                          <a:cs typeface="+mn-cs"/>
                        </a:rPr>
                        <a:t>Elective</a:t>
                      </a:r>
                      <a:endParaRPr lang="tr-TR" sz="1200" kern="12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200" kern="12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3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– –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err="1" smtClean="0">
                          <a:effectLst/>
                          <a:latin typeface="Verdana"/>
                        </a:rPr>
                        <a:t>Area</a:t>
                      </a:r>
                      <a:r>
                        <a:rPr lang="tr-TR" sz="1200" dirty="0" smtClean="0">
                          <a:effectLst/>
                          <a:latin typeface="Verdana"/>
                        </a:rPr>
                        <a:t>/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Complementary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tr-TR" sz="1200" baseline="0" dirty="0" err="1" smtClean="0">
                          <a:effectLst/>
                          <a:latin typeface="Verdana"/>
                        </a:rPr>
                        <a:t>Elective</a:t>
                      </a:r>
                      <a:r>
                        <a:rPr lang="tr-TR" sz="1200" baseline="0" dirty="0" smtClean="0">
                          <a:effectLst/>
                          <a:latin typeface="Verdana"/>
                        </a:rPr>
                        <a:t> </a:t>
                      </a: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Verdana"/>
                        </a:rPr>
                        <a:t>3</a:t>
                      </a:r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50578">
                <a:tc>
                  <a:txBody>
                    <a:bodyPr/>
                    <a:lstStyle/>
                    <a:p>
                      <a:pPr algn="l"/>
                      <a:endParaRPr lang="tr-TR" sz="120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15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cr</a:t>
                      </a:r>
                      <a:r>
                        <a:rPr lang="tr-TR" sz="1200" dirty="0">
                          <a:effectLst/>
                          <a:latin typeface="Verdana"/>
                        </a:rPr>
                        <a:t>.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Verdana"/>
                        </a:rPr>
                        <a:t>15 </a:t>
                      </a:r>
                      <a:r>
                        <a:rPr lang="tr-TR" sz="1200" dirty="0" err="1" smtClean="0">
                          <a:effectLst/>
                          <a:latin typeface="Verdana"/>
                        </a:rPr>
                        <a:t>cr</a:t>
                      </a:r>
                      <a:r>
                        <a:rPr lang="tr-TR" sz="1200" dirty="0">
                          <a:effectLst/>
                          <a:latin typeface="Verdana"/>
                        </a:rPr>
                        <a:t>.</a:t>
                      </a:r>
                      <a:endParaRPr lang="tr-TR" sz="1200" dirty="0">
                        <a:effectLst/>
                      </a:endParaRPr>
                    </a:p>
                  </a:txBody>
                  <a:tcPr marL="4703" marR="4703" marT="4703" marB="4703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A </a:t>
            </a:r>
            <a:r>
              <a:rPr lang="tr-TR" dirty="0" err="1" smtClean="0"/>
              <a:t>Selection</a:t>
            </a:r>
            <a:r>
              <a:rPr lang="tr-TR" dirty="0" smtClean="0"/>
              <a:t> of </a:t>
            </a:r>
            <a:r>
              <a:rPr lang="tr-TR" dirty="0" err="1" smtClean="0"/>
              <a:t>Electives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/>
              <a:t>FLED 503 Early </a:t>
            </a:r>
            <a:r>
              <a:rPr lang="en-US" sz="1400" dirty="0" smtClean="0"/>
              <a:t>Bilingualism</a:t>
            </a:r>
            <a:r>
              <a:rPr lang="tr-TR" sz="1400" dirty="0" smtClean="0"/>
              <a:t> </a:t>
            </a:r>
            <a:r>
              <a:rPr lang="en-US" sz="1400" dirty="0"/>
              <a:t>	</a:t>
            </a:r>
            <a:endParaRPr lang="tr-TR" sz="1400" dirty="0" smtClean="0"/>
          </a:p>
          <a:p>
            <a:r>
              <a:rPr lang="en-US" sz="1400" dirty="0"/>
              <a:t>FLED 504 Learning Turkish as a Foreign </a:t>
            </a:r>
            <a:r>
              <a:rPr lang="en-US" sz="1400" dirty="0" smtClean="0"/>
              <a:t>Language</a:t>
            </a:r>
            <a:endParaRPr lang="tr-TR" sz="1400" dirty="0" smtClean="0"/>
          </a:p>
          <a:p>
            <a:r>
              <a:rPr lang="en-US" sz="1400" dirty="0"/>
              <a:t>FLED 505 Qualitative Research Design in Language </a:t>
            </a:r>
            <a:r>
              <a:rPr lang="en-US" sz="1400" dirty="0" smtClean="0"/>
              <a:t>Studies</a:t>
            </a:r>
            <a:r>
              <a:rPr lang="tr-TR" sz="1400" dirty="0" smtClean="0"/>
              <a:t> </a:t>
            </a:r>
          </a:p>
          <a:p>
            <a:r>
              <a:rPr lang="en-US" sz="1400" dirty="0"/>
              <a:t>FLED 506 Use of Corpora in Language </a:t>
            </a:r>
            <a:r>
              <a:rPr lang="en-US" sz="1400" dirty="0" smtClean="0"/>
              <a:t>Learning</a:t>
            </a:r>
            <a:r>
              <a:rPr lang="tr-TR" sz="1400" dirty="0" smtClean="0"/>
              <a:t> </a:t>
            </a:r>
          </a:p>
          <a:p>
            <a:r>
              <a:rPr lang="en-US" sz="1400" dirty="0"/>
              <a:t>FLED 507 Language and </a:t>
            </a:r>
            <a:r>
              <a:rPr lang="en-US" sz="1400" dirty="0" smtClean="0"/>
              <a:t>Gender</a:t>
            </a:r>
            <a:r>
              <a:rPr lang="tr-TR" sz="1400" dirty="0" smtClean="0"/>
              <a:t>    </a:t>
            </a:r>
          </a:p>
          <a:p>
            <a:r>
              <a:rPr lang="en-US" sz="1400" dirty="0"/>
              <a:t>FLED 512 Sociolinguistic Issues in Second Language </a:t>
            </a:r>
            <a:r>
              <a:rPr lang="en-US" sz="1400" dirty="0" smtClean="0"/>
              <a:t>Acquisition</a:t>
            </a:r>
            <a:r>
              <a:rPr lang="tr-TR" sz="1400" dirty="0" smtClean="0"/>
              <a:t> </a:t>
            </a:r>
          </a:p>
          <a:p>
            <a:r>
              <a:rPr lang="tr-TR" sz="1400" dirty="0"/>
              <a:t>FLED 513 Psycholinguistic Issues in Second Language </a:t>
            </a:r>
            <a:r>
              <a:rPr lang="tr-TR" sz="1400" dirty="0" smtClean="0"/>
              <a:t>Acquisition</a:t>
            </a:r>
          </a:p>
          <a:p>
            <a:r>
              <a:rPr lang="en-US" sz="1400" dirty="0"/>
              <a:t>FLED 514 </a:t>
            </a:r>
            <a:r>
              <a:rPr lang="en-US" sz="1400" dirty="0" err="1"/>
              <a:t>Neurolinguistic</a:t>
            </a:r>
            <a:r>
              <a:rPr lang="en-US" sz="1400" dirty="0"/>
              <a:t> Aspects of </a:t>
            </a:r>
            <a:r>
              <a:rPr lang="en-US" sz="1400" dirty="0" smtClean="0"/>
              <a:t>Bilingualism</a:t>
            </a:r>
            <a:endParaRPr lang="tr-TR" sz="1400" dirty="0" smtClean="0"/>
          </a:p>
          <a:p>
            <a:r>
              <a:rPr lang="en-US" sz="1400" dirty="0"/>
              <a:t>FLED 515 Cross-Cultural Communication and Language </a:t>
            </a:r>
            <a:r>
              <a:rPr lang="en-US" sz="1400" dirty="0" smtClean="0"/>
              <a:t>Education</a:t>
            </a:r>
            <a:endParaRPr lang="tr-TR" sz="1400" dirty="0" smtClean="0"/>
          </a:p>
          <a:p>
            <a:r>
              <a:rPr lang="en-US" sz="1400" dirty="0"/>
              <a:t>FLED 543 Educational Technology in English Language </a:t>
            </a:r>
            <a:r>
              <a:rPr lang="en-US" sz="1400" dirty="0" smtClean="0"/>
              <a:t>Education</a:t>
            </a:r>
            <a:r>
              <a:rPr lang="tr-TR" sz="1400" dirty="0"/>
              <a:t>	</a:t>
            </a:r>
            <a:endParaRPr lang="tr-TR" sz="1400" dirty="0" smtClean="0"/>
          </a:p>
          <a:p>
            <a:r>
              <a:rPr lang="en-US" sz="1400" dirty="0"/>
              <a:t>FLED 603 Acquisition of Literacy Skills in Bilingual/Multilingual Children </a:t>
            </a:r>
            <a:endParaRPr lang="tr-TR" sz="1400" dirty="0" smtClean="0"/>
          </a:p>
          <a:p>
            <a:r>
              <a:rPr lang="en-US" sz="1400" dirty="0"/>
              <a:t>FLED 604 Pedagogical Issues in Turkish as a Foreign </a:t>
            </a:r>
            <a:r>
              <a:rPr lang="en-US" sz="1400" dirty="0" smtClean="0"/>
              <a:t>Language</a:t>
            </a:r>
            <a:endParaRPr lang="tr-TR" sz="1400" dirty="0" smtClean="0"/>
          </a:p>
          <a:p>
            <a:r>
              <a:rPr lang="tr-TR" sz="1400" dirty="0"/>
              <a:t>FLED 605 World </a:t>
            </a:r>
            <a:r>
              <a:rPr lang="tr-TR" sz="1400" dirty="0" smtClean="0"/>
              <a:t>Englishes </a:t>
            </a:r>
          </a:p>
          <a:p>
            <a:r>
              <a:rPr lang="en-US" sz="1400" dirty="0"/>
              <a:t>FLED 615 Issues in Foreign Language Education </a:t>
            </a:r>
            <a:r>
              <a:rPr lang="en-US" sz="1400" dirty="0" smtClean="0"/>
              <a:t>Planning</a:t>
            </a:r>
            <a:endParaRPr lang="tr-TR" sz="1400" dirty="0" smtClean="0"/>
          </a:p>
          <a:p>
            <a:r>
              <a:rPr lang="en-US" sz="1400" dirty="0"/>
              <a:t>FLED 680-689, 691-699 Special Topics in Applied Linguistics </a:t>
            </a:r>
            <a:endParaRPr lang="tr-TR" sz="1400" dirty="0" smtClean="0"/>
          </a:p>
          <a:p>
            <a:endParaRPr lang="en-US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M.A. Applications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4" y="1451610"/>
            <a:ext cx="6861226" cy="519436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/>
              <a:t>An undergraduate degree diploma or </a:t>
            </a:r>
            <a:r>
              <a:rPr lang="en-US" sz="2200" dirty="0" smtClean="0"/>
              <a:t>a</a:t>
            </a:r>
            <a:r>
              <a:rPr lang="tr-TR" sz="2200" dirty="0" smtClean="0"/>
              <a:t> </a:t>
            </a:r>
            <a:r>
              <a:rPr lang="en-US" sz="2200" dirty="0" smtClean="0"/>
              <a:t>graduation </a:t>
            </a:r>
            <a:r>
              <a:rPr lang="en-US" sz="2200" dirty="0"/>
              <a:t>document.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 smtClean="0"/>
              <a:t>Those </a:t>
            </a:r>
            <a:r>
              <a:rPr lang="en-US" sz="2200" dirty="0"/>
              <a:t>who have not graduated yet (at </a:t>
            </a:r>
            <a:r>
              <a:rPr lang="en-US" sz="2200" dirty="0" smtClean="0"/>
              <a:t>the</a:t>
            </a:r>
            <a:r>
              <a:rPr lang="tr-TR" sz="2200" dirty="0" smtClean="0"/>
              <a:t> </a:t>
            </a:r>
            <a:r>
              <a:rPr lang="en-US" sz="2200" dirty="0" smtClean="0"/>
              <a:t>time </a:t>
            </a:r>
            <a:r>
              <a:rPr lang="en-US" sz="2200" dirty="0"/>
              <a:t>of application</a:t>
            </a:r>
            <a:r>
              <a:rPr lang="en-US" sz="2200" dirty="0" smtClean="0"/>
              <a:t>)</a:t>
            </a:r>
            <a:r>
              <a:rPr lang="tr-TR" sz="2200" dirty="0" smtClean="0"/>
              <a:t> </a:t>
            </a:r>
            <a:r>
              <a:rPr lang="en-US" sz="2200" dirty="0" smtClean="0"/>
              <a:t>must </a:t>
            </a:r>
            <a:r>
              <a:rPr lang="en-US" sz="2200" dirty="0"/>
              <a:t>submit an </a:t>
            </a:r>
            <a:r>
              <a:rPr lang="en-US" sz="2200" dirty="0" smtClean="0"/>
              <a:t>official</a:t>
            </a:r>
            <a:r>
              <a:rPr lang="tr-TR" sz="2200" dirty="0" smtClean="0"/>
              <a:t> </a:t>
            </a:r>
            <a:r>
              <a:rPr lang="en-US" sz="2200" dirty="0" smtClean="0"/>
              <a:t>letter </a:t>
            </a:r>
            <a:r>
              <a:rPr lang="en-US" sz="2200" dirty="0"/>
              <a:t>indicating that they are expected </a:t>
            </a:r>
            <a:r>
              <a:rPr lang="en-US" sz="2200" dirty="0" smtClean="0"/>
              <a:t>to</a:t>
            </a:r>
            <a:r>
              <a:rPr lang="tr-TR" sz="2200" dirty="0" smtClean="0"/>
              <a:t> </a:t>
            </a:r>
            <a:r>
              <a:rPr lang="en-US" sz="2200" dirty="0" smtClean="0"/>
              <a:t>have </a:t>
            </a:r>
            <a:r>
              <a:rPr lang="en-US" sz="2200" dirty="0"/>
              <a:t>graduated by the graduate </a:t>
            </a:r>
            <a:r>
              <a:rPr lang="en-US" sz="2200" dirty="0" smtClean="0"/>
              <a:t>program</a:t>
            </a:r>
            <a:r>
              <a:rPr lang="tr-TR" sz="2200" dirty="0" smtClean="0"/>
              <a:t> </a:t>
            </a:r>
            <a:r>
              <a:rPr lang="en-US" sz="2200" dirty="0" smtClean="0"/>
              <a:t>registration </a:t>
            </a:r>
            <a:r>
              <a:rPr lang="en-US" sz="2200" dirty="0"/>
              <a:t>date.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 smtClean="0"/>
              <a:t>ALES </a:t>
            </a:r>
            <a:r>
              <a:rPr lang="en-US" sz="2200" dirty="0"/>
              <a:t>(EA-Equally-weighted): 70 </a:t>
            </a:r>
            <a:r>
              <a:rPr lang="tr-TR" sz="2200" dirty="0" smtClean="0"/>
              <a:t> </a:t>
            </a:r>
            <a:r>
              <a:rPr lang="en-US" sz="2200" dirty="0" smtClean="0"/>
              <a:t>or </a:t>
            </a:r>
            <a:r>
              <a:rPr lang="tr-TR" sz="2200" dirty="0" smtClean="0"/>
              <a:t> </a:t>
            </a:r>
            <a:r>
              <a:rPr lang="en-US" sz="2200" dirty="0" smtClean="0"/>
              <a:t>GRE-Quant</a:t>
            </a:r>
            <a:r>
              <a:rPr lang="en-US" sz="2200" dirty="0"/>
              <a:t>.: 155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 smtClean="0"/>
              <a:t>B.A </a:t>
            </a:r>
            <a:r>
              <a:rPr lang="en-US" sz="2200" dirty="0"/>
              <a:t>GPA: 2.5/4.00 or 65/100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 smtClean="0"/>
              <a:t>*</a:t>
            </a:r>
            <a:r>
              <a:rPr lang="en-US" sz="2200" dirty="0"/>
              <a:t>Language </a:t>
            </a:r>
            <a:r>
              <a:rPr lang="en-US" sz="2200" dirty="0" smtClean="0"/>
              <a:t>Proficiency:</a:t>
            </a:r>
            <a:r>
              <a:rPr lang="tr-TR" sz="2200" dirty="0" smtClean="0"/>
              <a:t> </a:t>
            </a:r>
            <a:r>
              <a:rPr lang="en-US" sz="2200" dirty="0" smtClean="0"/>
              <a:t>TOEFL </a:t>
            </a:r>
            <a:r>
              <a:rPr lang="en-US" sz="2200" dirty="0"/>
              <a:t>(PBT)= 627 + TWE </a:t>
            </a:r>
            <a:r>
              <a:rPr lang="en-US" sz="2200" dirty="0" smtClean="0"/>
              <a:t>4.5</a:t>
            </a:r>
            <a:r>
              <a:rPr lang="tr-TR" sz="2200" dirty="0" smtClean="0"/>
              <a:t> </a:t>
            </a:r>
            <a:r>
              <a:rPr lang="tr-TR" sz="2200" dirty="0" err="1" smtClean="0"/>
              <a:t>or</a:t>
            </a:r>
            <a:r>
              <a:rPr lang="tr-TR" sz="2200" dirty="0" smtClean="0"/>
              <a:t> </a:t>
            </a:r>
            <a:r>
              <a:rPr lang="en-US" sz="2200" dirty="0" smtClean="0"/>
              <a:t>TOEFL </a:t>
            </a:r>
            <a:r>
              <a:rPr lang="en-US" sz="2200" dirty="0"/>
              <a:t>(IBT)= 108 + TWE 24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 smtClean="0"/>
              <a:t>YDS</a:t>
            </a:r>
            <a:r>
              <a:rPr lang="en-US" sz="2200" dirty="0"/>
              <a:t>= </a:t>
            </a:r>
            <a:r>
              <a:rPr lang="en-US" sz="2200" dirty="0" smtClean="0"/>
              <a:t>90</a:t>
            </a:r>
            <a:r>
              <a:rPr lang="tr-TR" sz="2200" dirty="0" smtClean="0"/>
              <a:t>   </a:t>
            </a:r>
            <a:r>
              <a:rPr lang="en-US" sz="2200" dirty="0" smtClean="0"/>
              <a:t>BUEPT</a:t>
            </a:r>
            <a:r>
              <a:rPr lang="en-US" sz="2200" dirty="0"/>
              <a:t>= B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 smtClean="0"/>
              <a:t>Statement </a:t>
            </a:r>
            <a:r>
              <a:rPr lang="en-US" sz="2200" dirty="0"/>
              <a:t>of Purpose </a:t>
            </a:r>
            <a:endParaRPr lang="tr-TR" sz="22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dirty="0" smtClean="0"/>
              <a:t>2 </a:t>
            </a:r>
            <a:r>
              <a:rPr lang="en-US" sz="2200" dirty="0"/>
              <a:t>Reference letters</a:t>
            </a:r>
            <a:r>
              <a:rPr lang="tr-TR" sz="2200" dirty="0" smtClean="0"/>
              <a:t>     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tr-TR" sz="2200" dirty="0"/>
          </a:p>
          <a:p>
            <a:pPr marL="0" indent="0">
              <a:lnSpc>
                <a:spcPct val="120000"/>
              </a:lnSpc>
              <a:buNone/>
            </a:pPr>
            <a:r>
              <a:rPr lang="tr-TR" sz="2200" dirty="0" smtClean="0"/>
              <a:t>(</a:t>
            </a:r>
            <a:r>
              <a:rPr lang="tr-TR" sz="2200" dirty="0" err="1" smtClean="0"/>
              <a:t>Applicants</a:t>
            </a:r>
            <a:r>
              <a:rPr lang="tr-TR" sz="2200" dirty="0" smtClean="0"/>
              <a:t> </a:t>
            </a:r>
            <a:r>
              <a:rPr lang="tr-TR" sz="2200" dirty="0" err="1" smtClean="0"/>
              <a:t>who</a:t>
            </a:r>
            <a:r>
              <a:rPr lang="tr-TR" sz="2200" dirty="0" smtClean="0"/>
              <a:t> </a:t>
            </a:r>
            <a:r>
              <a:rPr lang="tr-TR" sz="2200" dirty="0" err="1" smtClean="0"/>
              <a:t>have</a:t>
            </a:r>
            <a:r>
              <a:rPr lang="tr-TR" sz="2200" dirty="0" smtClean="0"/>
              <a:t> </a:t>
            </a:r>
            <a:r>
              <a:rPr lang="tr-TR" sz="2200" dirty="0" err="1" smtClean="0"/>
              <a:t>graduated</a:t>
            </a:r>
            <a:r>
              <a:rPr lang="tr-TR" sz="2200" dirty="0" smtClean="0"/>
              <a:t> </a:t>
            </a:r>
            <a:r>
              <a:rPr lang="tr-TR" sz="2200" dirty="0" err="1" smtClean="0"/>
              <a:t>from</a:t>
            </a:r>
            <a:r>
              <a:rPr lang="tr-TR" sz="2200" dirty="0" smtClean="0"/>
              <a:t> </a:t>
            </a:r>
            <a:r>
              <a:rPr lang="tr-TR" sz="2200" dirty="0" err="1" smtClean="0"/>
              <a:t>our</a:t>
            </a:r>
            <a:r>
              <a:rPr lang="tr-TR" sz="2200" dirty="0" smtClean="0"/>
              <a:t> </a:t>
            </a:r>
            <a:r>
              <a:rPr lang="tr-TR" sz="2200" dirty="0" err="1" smtClean="0"/>
              <a:t>university</a:t>
            </a:r>
            <a:r>
              <a:rPr lang="tr-TR" sz="2200" dirty="0" smtClean="0"/>
              <a:t> </a:t>
            </a:r>
            <a:r>
              <a:rPr lang="tr-TR" sz="2200" dirty="0" err="1" smtClean="0"/>
              <a:t>within</a:t>
            </a:r>
            <a:r>
              <a:rPr lang="tr-TR" sz="2200" dirty="0" smtClean="0"/>
              <a:t> </a:t>
            </a:r>
            <a:r>
              <a:rPr lang="tr-TR" sz="2200" dirty="0" err="1" smtClean="0"/>
              <a:t>two</a:t>
            </a:r>
            <a:r>
              <a:rPr lang="tr-TR" sz="2200" dirty="0" smtClean="0"/>
              <a:t> </a:t>
            </a:r>
            <a:r>
              <a:rPr lang="tr-TR" sz="2200" dirty="0" err="1" smtClean="0"/>
              <a:t>years</a:t>
            </a:r>
            <a:r>
              <a:rPr lang="tr-TR" sz="2200" dirty="0" smtClean="0"/>
              <a:t> </a:t>
            </a:r>
            <a:r>
              <a:rPr lang="tr-TR" sz="2200" dirty="0" err="1" smtClean="0"/>
              <a:t>are</a:t>
            </a:r>
            <a:r>
              <a:rPr lang="tr-TR" sz="2200" dirty="0" smtClean="0"/>
              <a:t> </a:t>
            </a:r>
            <a:r>
              <a:rPr lang="tr-TR" sz="2200" dirty="0" err="1" smtClean="0"/>
              <a:t>exempt</a:t>
            </a:r>
            <a:r>
              <a:rPr lang="tr-TR" sz="2200" dirty="0" smtClean="0"/>
              <a:t> </a:t>
            </a:r>
            <a:r>
              <a:rPr lang="tr-TR" sz="2200" dirty="0" err="1" smtClean="0"/>
              <a:t>from</a:t>
            </a:r>
            <a:r>
              <a:rPr lang="tr-TR" sz="2200" dirty="0" smtClean="0"/>
              <a:t> </a:t>
            </a:r>
            <a:r>
              <a:rPr lang="tr-TR" sz="2200" dirty="0" err="1" smtClean="0"/>
              <a:t>these</a:t>
            </a:r>
            <a:r>
              <a:rPr lang="tr-TR" sz="2200" dirty="0" smtClean="0"/>
              <a:t> </a:t>
            </a:r>
            <a:r>
              <a:rPr lang="tr-TR" sz="2200" dirty="0" err="1" smtClean="0"/>
              <a:t>requirement</a:t>
            </a:r>
            <a:r>
              <a:rPr lang="tr-TR" sz="2200" dirty="0" smtClean="0"/>
              <a:t>. ) </a:t>
            </a:r>
          </a:p>
          <a:p>
            <a:pPr marL="0" indent="0">
              <a:lnSpc>
                <a:spcPct val="120000"/>
              </a:lnSpc>
              <a:buNone/>
            </a:pPr>
            <a:endParaRPr lang="tr-TR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200" dirty="0" smtClean="0"/>
              <a:t>Written exam                  </a:t>
            </a:r>
            <a:r>
              <a:rPr lang="tr-TR" sz="2200" dirty="0" smtClean="0">
                <a:sym typeface="Wingdings" panose="05000000000000000000" pitchFamily="2" charset="2"/>
              </a:rPr>
              <a:t>+       </a:t>
            </a:r>
            <a:r>
              <a:rPr lang="tr-TR" sz="2200" dirty="0" smtClean="0"/>
              <a:t>Interview </a:t>
            </a:r>
          </a:p>
          <a:p>
            <a:pPr marL="0" indent="0">
              <a:buNone/>
            </a:pPr>
            <a:r>
              <a:rPr lang="tr-TR" sz="2200" dirty="0"/>
              <a:t> </a:t>
            </a:r>
            <a:r>
              <a:rPr lang="tr-TR" sz="2200" dirty="0" smtClean="0"/>
              <a:t>     (Multiple-choice Test)         (For candidates who pass the written exam) </a:t>
            </a:r>
          </a:p>
          <a:p>
            <a:pPr marL="0" indent="0">
              <a:buNone/>
            </a:pPr>
            <a:endParaRPr lang="tr-TR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200" dirty="0" smtClean="0"/>
              <a:t>For more information: </a:t>
            </a:r>
            <a:r>
              <a:rPr lang="tr-TR" sz="2200" dirty="0">
                <a:hlinkClick r:id="rId2"/>
              </a:rPr>
              <a:t>http://</a:t>
            </a:r>
            <a:r>
              <a:rPr lang="tr-TR" sz="2200" dirty="0" smtClean="0">
                <a:hlinkClick r:id="rId2"/>
              </a:rPr>
              <a:t>adaylar.boun.edu.tr/tr-TR/Anasayfa</a:t>
            </a:r>
            <a:endParaRPr lang="tr-TR" sz="2200" dirty="0" smtClean="0"/>
          </a:p>
          <a:p>
            <a:pPr>
              <a:buFont typeface="Arial" panose="020B0604020202020204" pitchFamily="34" charset="0"/>
              <a:buChar char="•"/>
            </a:pPr>
            <a:endParaRPr lang="tr-TR" sz="1700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4496" y="6280849"/>
            <a:ext cx="1662303" cy="365125"/>
          </a:xfrm>
        </p:spPr>
        <p:txBody>
          <a:bodyPr/>
          <a:lstStyle/>
          <a:p>
            <a:fld id="{4BEF9020-7E06-6949-A05A-E1A6981B73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err="1" smtClean="0"/>
              <a:t>Ph.D</a:t>
            </a:r>
            <a:r>
              <a:rPr lang="tr-TR" dirty="0" smtClean="0"/>
              <a:t>. Applications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4" y="1350628"/>
            <a:ext cx="6861226" cy="5233052"/>
          </a:xfrm>
        </p:spPr>
        <p:txBody>
          <a:bodyPr>
            <a:normAutofit fontScale="40000" lnSpcReduction="20000"/>
          </a:bodyPr>
          <a:lstStyle/>
          <a:p>
            <a:endParaRPr lang="tr-T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3500" dirty="0"/>
              <a:t>M.A. degree in English language </a:t>
            </a:r>
            <a:r>
              <a:rPr lang="en-US" sz="3500" dirty="0" smtClean="0"/>
              <a:t>education,</a:t>
            </a:r>
            <a:r>
              <a:rPr lang="tr-TR" sz="3500" dirty="0" smtClean="0"/>
              <a:t> </a:t>
            </a:r>
            <a:r>
              <a:rPr lang="en-US" sz="3500" dirty="0" smtClean="0"/>
              <a:t>Applied </a:t>
            </a:r>
            <a:r>
              <a:rPr lang="en-US" sz="3500" dirty="0"/>
              <a:t>Linguistics, or a related field.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500" dirty="0" smtClean="0"/>
              <a:t>Those </a:t>
            </a:r>
            <a:r>
              <a:rPr lang="en-US" sz="3500" dirty="0"/>
              <a:t>with a degree in other </a:t>
            </a:r>
            <a:r>
              <a:rPr lang="en-US" sz="3500" dirty="0" smtClean="0"/>
              <a:t>disciplines</a:t>
            </a:r>
            <a:r>
              <a:rPr lang="tr-TR" sz="3500" dirty="0" smtClean="0"/>
              <a:t> </a:t>
            </a:r>
            <a:r>
              <a:rPr lang="en-US" sz="3500" dirty="0" smtClean="0"/>
              <a:t>need </a:t>
            </a:r>
            <a:r>
              <a:rPr lang="en-US" sz="3500" dirty="0"/>
              <a:t>to have a teaching certificate or at </a:t>
            </a:r>
            <a:r>
              <a:rPr lang="en-US" sz="3500" dirty="0" smtClean="0"/>
              <a:t>least</a:t>
            </a:r>
            <a:r>
              <a:rPr lang="tr-TR" sz="3500" dirty="0" smtClean="0"/>
              <a:t> </a:t>
            </a:r>
            <a:r>
              <a:rPr lang="en-US" sz="3500" dirty="0" smtClean="0"/>
              <a:t>two </a:t>
            </a:r>
            <a:r>
              <a:rPr lang="en-US" sz="3500" dirty="0"/>
              <a:t>years’ experience in English </a:t>
            </a:r>
            <a:r>
              <a:rPr lang="en-US" sz="3500" dirty="0" smtClean="0"/>
              <a:t>language</a:t>
            </a:r>
            <a:r>
              <a:rPr lang="tr-TR" sz="3500" dirty="0" smtClean="0"/>
              <a:t> </a:t>
            </a:r>
            <a:r>
              <a:rPr lang="en-US" sz="3500" dirty="0" smtClean="0"/>
              <a:t>education</a:t>
            </a:r>
            <a:r>
              <a:rPr lang="en-US" sz="3500" dirty="0"/>
              <a:t>.</a:t>
            </a:r>
            <a:endParaRPr lang="tr-TR" sz="35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500" dirty="0"/>
              <a:t>An undergraduate degree diploma or a</a:t>
            </a:r>
            <a:r>
              <a:rPr lang="tr-TR" sz="3500" dirty="0"/>
              <a:t> </a:t>
            </a:r>
            <a:r>
              <a:rPr lang="en-US" sz="3500" dirty="0"/>
              <a:t>graduation document.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500" dirty="0"/>
              <a:t>Those who have not graduated yet (at the</a:t>
            </a:r>
            <a:r>
              <a:rPr lang="tr-TR" sz="3500" dirty="0"/>
              <a:t> </a:t>
            </a:r>
            <a:r>
              <a:rPr lang="en-US" sz="3500" dirty="0"/>
              <a:t>time of </a:t>
            </a:r>
            <a:r>
              <a:rPr lang="en-US" sz="3500" dirty="0" smtClean="0"/>
              <a:t>application)</a:t>
            </a:r>
            <a:r>
              <a:rPr lang="tr-TR" sz="3500" dirty="0" smtClean="0"/>
              <a:t> </a:t>
            </a:r>
            <a:r>
              <a:rPr lang="en-US" sz="3500" dirty="0" smtClean="0"/>
              <a:t>must </a:t>
            </a:r>
            <a:r>
              <a:rPr lang="en-US" sz="3500" dirty="0"/>
              <a:t>submit an official</a:t>
            </a:r>
            <a:r>
              <a:rPr lang="tr-TR" sz="3500" dirty="0"/>
              <a:t> </a:t>
            </a:r>
            <a:r>
              <a:rPr lang="en-US" sz="3500" dirty="0"/>
              <a:t>letter indicating that they are expected to</a:t>
            </a:r>
            <a:r>
              <a:rPr lang="tr-TR" sz="3500" dirty="0"/>
              <a:t> </a:t>
            </a:r>
            <a:r>
              <a:rPr lang="en-US" sz="3500" dirty="0"/>
              <a:t>have graduated by the graduate program</a:t>
            </a:r>
            <a:r>
              <a:rPr lang="tr-TR" sz="3500" dirty="0"/>
              <a:t> </a:t>
            </a:r>
            <a:r>
              <a:rPr lang="en-US" sz="3500" dirty="0"/>
              <a:t>registration date.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500" dirty="0"/>
              <a:t>ALES (EA-Equally-weighted): 70 </a:t>
            </a:r>
            <a:r>
              <a:rPr lang="tr-TR" sz="3500" dirty="0"/>
              <a:t> </a:t>
            </a:r>
            <a:r>
              <a:rPr lang="en-US" sz="3500" dirty="0"/>
              <a:t>or </a:t>
            </a:r>
            <a:r>
              <a:rPr lang="tr-TR" sz="3500" dirty="0"/>
              <a:t> </a:t>
            </a:r>
            <a:r>
              <a:rPr lang="en-US" sz="3500" dirty="0"/>
              <a:t>GRE-Quant.: 155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500" dirty="0" smtClean="0"/>
              <a:t>B.A</a:t>
            </a:r>
            <a:r>
              <a:rPr lang="tr-TR" sz="3500" dirty="0" smtClean="0"/>
              <a:t>.</a:t>
            </a:r>
            <a:r>
              <a:rPr lang="en-US" sz="3500" dirty="0" smtClean="0"/>
              <a:t> </a:t>
            </a:r>
            <a:r>
              <a:rPr lang="en-US" sz="3500" dirty="0"/>
              <a:t>GPA: 2.5/4.00 or 65/100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500" dirty="0"/>
              <a:t>*Language Proficiency:</a:t>
            </a:r>
            <a:r>
              <a:rPr lang="tr-TR" sz="3500" dirty="0"/>
              <a:t> </a:t>
            </a:r>
            <a:r>
              <a:rPr lang="en-US" sz="3500" dirty="0"/>
              <a:t>TOEFL (PBT)= 627 + TWE 4.5</a:t>
            </a:r>
            <a:r>
              <a:rPr lang="tr-TR" sz="3500" dirty="0"/>
              <a:t> </a:t>
            </a:r>
            <a:r>
              <a:rPr lang="tr-TR" sz="3500" dirty="0" err="1"/>
              <a:t>or</a:t>
            </a:r>
            <a:r>
              <a:rPr lang="tr-TR" sz="3500" dirty="0"/>
              <a:t> </a:t>
            </a:r>
            <a:r>
              <a:rPr lang="en-US" sz="3500" dirty="0"/>
              <a:t>TOEFL (IBT)= 108 + TWE </a:t>
            </a:r>
            <a:r>
              <a:rPr lang="en-US" sz="3500" dirty="0" smtClean="0"/>
              <a:t>24</a:t>
            </a:r>
            <a:r>
              <a:rPr lang="tr-TR" sz="3500" dirty="0" smtClean="0"/>
              <a:t>; </a:t>
            </a:r>
            <a:r>
              <a:rPr lang="en-US" sz="3500" dirty="0" smtClean="0"/>
              <a:t>YDS</a:t>
            </a:r>
            <a:r>
              <a:rPr lang="en-US" sz="3500" dirty="0"/>
              <a:t>= 90</a:t>
            </a:r>
            <a:r>
              <a:rPr lang="tr-TR" sz="3500" dirty="0"/>
              <a:t>   </a:t>
            </a:r>
            <a:r>
              <a:rPr lang="en-US" sz="3500" dirty="0"/>
              <a:t>BUEPT= B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500" dirty="0"/>
              <a:t>Statement of Purpose </a:t>
            </a:r>
            <a:endParaRPr lang="tr-TR" sz="35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 smtClean="0"/>
              <a:t>*</a:t>
            </a:r>
            <a:r>
              <a:rPr lang="en-US" sz="3500" dirty="0" smtClean="0"/>
              <a:t>2 </a:t>
            </a:r>
            <a:r>
              <a:rPr lang="en-US" sz="3500" dirty="0"/>
              <a:t>Reference letters</a:t>
            </a:r>
            <a:r>
              <a:rPr lang="tr-TR" sz="3500" dirty="0"/>
              <a:t>     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tr-TR" dirty="0"/>
          </a:p>
          <a:p>
            <a:pPr marL="0" indent="0">
              <a:lnSpc>
                <a:spcPct val="120000"/>
              </a:lnSpc>
              <a:buNone/>
            </a:pPr>
            <a:r>
              <a:rPr lang="tr-TR" dirty="0"/>
              <a:t>(</a:t>
            </a:r>
            <a:r>
              <a:rPr lang="tr-TR" sz="3000" dirty="0" err="1"/>
              <a:t>Applicants</a:t>
            </a:r>
            <a:r>
              <a:rPr lang="tr-TR" sz="3000" dirty="0"/>
              <a:t> </a:t>
            </a:r>
            <a:r>
              <a:rPr lang="tr-TR" sz="3000" dirty="0" err="1"/>
              <a:t>who</a:t>
            </a:r>
            <a:r>
              <a:rPr lang="tr-TR" sz="3000" dirty="0"/>
              <a:t> </a:t>
            </a:r>
            <a:r>
              <a:rPr lang="tr-TR" sz="3000" dirty="0" err="1"/>
              <a:t>have</a:t>
            </a:r>
            <a:r>
              <a:rPr lang="tr-TR" sz="3000" dirty="0"/>
              <a:t> </a:t>
            </a:r>
            <a:r>
              <a:rPr lang="tr-TR" sz="3000" dirty="0" err="1"/>
              <a:t>graduated</a:t>
            </a:r>
            <a:r>
              <a:rPr lang="tr-TR" sz="3000" dirty="0"/>
              <a:t> </a:t>
            </a:r>
            <a:r>
              <a:rPr lang="tr-TR" sz="3000" dirty="0" err="1"/>
              <a:t>from</a:t>
            </a:r>
            <a:r>
              <a:rPr lang="tr-TR" sz="3000" dirty="0"/>
              <a:t> </a:t>
            </a:r>
            <a:r>
              <a:rPr lang="tr-TR" sz="3000" dirty="0" err="1"/>
              <a:t>our</a:t>
            </a:r>
            <a:r>
              <a:rPr lang="tr-TR" sz="3000" dirty="0"/>
              <a:t> </a:t>
            </a:r>
            <a:r>
              <a:rPr lang="tr-TR" sz="3000" dirty="0" err="1"/>
              <a:t>university</a:t>
            </a:r>
            <a:r>
              <a:rPr lang="tr-TR" sz="3000" dirty="0"/>
              <a:t> </a:t>
            </a:r>
            <a:r>
              <a:rPr lang="tr-TR" sz="3000" dirty="0" err="1"/>
              <a:t>within</a:t>
            </a:r>
            <a:r>
              <a:rPr lang="tr-TR" sz="3000" dirty="0"/>
              <a:t> </a:t>
            </a:r>
            <a:r>
              <a:rPr lang="tr-TR" sz="3000" dirty="0" err="1"/>
              <a:t>two</a:t>
            </a:r>
            <a:r>
              <a:rPr lang="tr-TR" sz="3000" dirty="0"/>
              <a:t> </a:t>
            </a:r>
            <a:r>
              <a:rPr lang="tr-TR" sz="3000" dirty="0" err="1"/>
              <a:t>years</a:t>
            </a:r>
            <a:r>
              <a:rPr lang="tr-TR" sz="3000" dirty="0"/>
              <a:t> </a:t>
            </a:r>
            <a:r>
              <a:rPr lang="tr-TR" sz="3000" dirty="0" err="1"/>
              <a:t>are</a:t>
            </a:r>
            <a:r>
              <a:rPr lang="tr-TR" sz="3000" dirty="0"/>
              <a:t> </a:t>
            </a:r>
            <a:r>
              <a:rPr lang="tr-TR" sz="3000" dirty="0" err="1"/>
              <a:t>exempt</a:t>
            </a:r>
            <a:r>
              <a:rPr lang="tr-TR" sz="3000" dirty="0"/>
              <a:t> </a:t>
            </a:r>
            <a:r>
              <a:rPr lang="tr-TR" sz="3000" dirty="0" err="1"/>
              <a:t>from</a:t>
            </a:r>
            <a:r>
              <a:rPr lang="tr-TR" sz="3000" dirty="0"/>
              <a:t> </a:t>
            </a:r>
            <a:r>
              <a:rPr lang="tr-TR" sz="3000" dirty="0" err="1"/>
              <a:t>these</a:t>
            </a:r>
            <a:r>
              <a:rPr lang="tr-TR" sz="3000" dirty="0"/>
              <a:t> </a:t>
            </a:r>
            <a:r>
              <a:rPr lang="tr-TR" sz="3000" dirty="0" err="1"/>
              <a:t>requirement</a:t>
            </a:r>
            <a:r>
              <a:rPr lang="tr-TR" sz="3000" dirty="0"/>
              <a:t>. ) </a:t>
            </a:r>
          </a:p>
          <a:p>
            <a:pPr marL="0" indent="0">
              <a:buNone/>
            </a:pPr>
            <a:endParaRPr lang="tr-TR" sz="3000" dirty="0"/>
          </a:p>
          <a:p>
            <a:endParaRPr lang="tr-TR" sz="3000" dirty="0"/>
          </a:p>
          <a:p>
            <a:r>
              <a:rPr lang="tr-TR" sz="3000" dirty="0" smtClean="0"/>
              <a:t>Written exam +       Interview</a:t>
            </a:r>
          </a:p>
          <a:p>
            <a:pPr marL="0" indent="0">
              <a:buNone/>
            </a:pPr>
            <a:r>
              <a:rPr lang="tr-TR" sz="3000" dirty="0"/>
              <a:t> </a:t>
            </a:r>
            <a:r>
              <a:rPr lang="tr-TR" sz="3000" dirty="0" smtClean="0"/>
              <a:t>     (Test+Essay)       (</a:t>
            </a:r>
            <a:r>
              <a:rPr lang="en-US" sz="3000" dirty="0"/>
              <a:t>For candidates who pass the written </a:t>
            </a:r>
            <a:r>
              <a:rPr lang="en-US" sz="3000" dirty="0" smtClean="0"/>
              <a:t>exam</a:t>
            </a:r>
            <a:r>
              <a:rPr lang="tr-TR" sz="3000" dirty="0" smtClean="0"/>
              <a:t>) </a:t>
            </a:r>
            <a:endParaRPr lang="tr-TR" sz="3000" dirty="0"/>
          </a:p>
          <a:p>
            <a:endParaRPr lang="tr-TR" sz="3000" dirty="0"/>
          </a:p>
          <a:p>
            <a:r>
              <a:rPr lang="tr-TR" sz="3000" dirty="0"/>
              <a:t>For more information: </a:t>
            </a:r>
            <a:r>
              <a:rPr lang="tr-TR" sz="3000" dirty="0" smtClean="0">
                <a:hlinkClick r:id="rId2"/>
              </a:rPr>
              <a:t>http</a:t>
            </a:r>
            <a:r>
              <a:rPr lang="tr-TR" sz="3000" dirty="0">
                <a:hlinkClick r:id="rId2"/>
              </a:rPr>
              <a:t>://</a:t>
            </a:r>
            <a:r>
              <a:rPr lang="tr-TR" sz="3000" dirty="0" smtClean="0">
                <a:hlinkClick r:id="rId2"/>
              </a:rPr>
              <a:t>adaylar.boun.edu.tr/tr-TR/Anasayfa</a:t>
            </a:r>
            <a:endParaRPr lang="tr-TR" sz="3000" dirty="0" smtClean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 smtClean="0">
                <a:ea typeface="ＭＳ Ｐゴシック" pitchFamily="34" charset="-128"/>
              </a:rPr>
              <a:t>Student</a:t>
            </a:r>
            <a:r>
              <a:rPr lang="tr-TR" altLang="tr-TR" dirty="0" smtClean="0">
                <a:ea typeface="ＭＳ Ｐゴシック" pitchFamily="34" charset="-128"/>
              </a:rPr>
              <a:t> Profile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1800" dirty="0" smtClean="0"/>
              <a:t>English </a:t>
            </a:r>
            <a:r>
              <a:rPr lang="tr-TR" sz="1800" dirty="0" err="1" smtClean="0"/>
              <a:t>teacher</a:t>
            </a:r>
            <a:endParaRPr lang="tr-TR" sz="1800" dirty="0" smtClean="0"/>
          </a:p>
          <a:p>
            <a:endParaRPr lang="tr-TR" sz="1800" dirty="0"/>
          </a:p>
          <a:p>
            <a:r>
              <a:rPr lang="tr-TR" sz="1800" dirty="0" smtClean="0"/>
              <a:t>English </a:t>
            </a:r>
            <a:r>
              <a:rPr lang="tr-TR" sz="1800" dirty="0" err="1"/>
              <a:t>i</a:t>
            </a:r>
            <a:r>
              <a:rPr lang="tr-TR" sz="1800" dirty="0" err="1" smtClean="0"/>
              <a:t>nstructor</a:t>
            </a:r>
            <a:r>
              <a:rPr lang="tr-TR" sz="1800" dirty="0" smtClean="0"/>
              <a:t> </a:t>
            </a:r>
          </a:p>
          <a:p>
            <a:endParaRPr lang="tr-TR" sz="1800" dirty="0" smtClean="0"/>
          </a:p>
          <a:p>
            <a:r>
              <a:rPr lang="tr-TR" sz="1800" dirty="0" err="1" smtClean="0"/>
              <a:t>Research</a:t>
            </a:r>
            <a:r>
              <a:rPr lang="tr-TR" sz="1800" dirty="0" smtClean="0"/>
              <a:t> </a:t>
            </a:r>
            <a:r>
              <a:rPr lang="tr-TR" sz="1800" dirty="0" err="1"/>
              <a:t>a</a:t>
            </a:r>
            <a:r>
              <a:rPr lang="tr-TR" sz="1800" dirty="0" err="1" smtClean="0"/>
              <a:t>ssistant</a:t>
            </a:r>
            <a:endParaRPr lang="tr-TR" sz="1800" dirty="0"/>
          </a:p>
          <a:p>
            <a:endParaRPr lang="tr-TR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88" y="3598742"/>
            <a:ext cx="402336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17" y="1336599"/>
            <a:ext cx="341376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Statistics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Students and Graduates (2016) </a:t>
            </a:r>
          </a:p>
          <a:p>
            <a:endParaRPr lang="tr-TR" b="1" dirty="0"/>
          </a:p>
          <a:p>
            <a:endParaRPr lang="tr-TR" b="1" dirty="0" smtClean="0"/>
          </a:p>
          <a:p>
            <a:endParaRPr lang="tr-TR" b="1" dirty="0"/>
          </a:p>
          <a:p>
            <a:r>
              <a:rPr lang="tr-TR" b="1" dirty="0" smtClean="0"/>
              <a:t>Mean </a:t>
            </a:r>
            <a:r>
              <a:rPr lang="tr-TR" b="1" dirty="0" err="1" smtClean="0"/>
              <a:t>Completion</a:t>
            </a:r>
            <a:r>
              <a:rPr lang="tr-TR" b="1" dirty="0" smtClean="0"/>
              <a:t> Time</a:t>
            </a:r>
            <a:endParaRPr lang="tr-T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198393"/>
              </p:ext>
            </p:extLst>
          </p:nvPr>
        </p:nvGraphicFramePr>
        <p:xfrm>
          <a:off x="1857295" y="4451141"/>
          <a:ext cx="4904232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422"/>
                <a:gridCol w="3492810"/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 smtClean="0"/>
                        <a:t>Program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aseline="0" dirty="0" err="1" smtClean="0"/>
                        <a:t>Completion</a:t>
                      </a:r>
                      <a:r>
                        <a:rPr lang="tr-TR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M.A.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 </a:t>
                      </a:r>
                      <a:r>
                        <a:rPr lang="tr-TR" dirty="0" err="1" smtClean="0"/>
                        <a:t>semesters</a:t>
                      </a:r>
                      <a:r>
                        <a:rPr lang="tr-TR" dirty="0" smtClean="0"/>
                        <a:t> (</a:t>
                      </a:r>
                      <a:r>
                        <a:rPr lang="tr-TR" dirty="0" err="1" smtClean="0"/>
                        <a:t>max</a:t>
                      </a:r>
                      <a:r>
                        <a:rPr lang="tr-TR" dirty="0" smtClean="0"/>
                        <a:t>. 6 </a:t>
                      </a:r>
                      <a:r>
                        <a:rPr lang="tr-TR" dirty="0" err="1" smtClean="0"/>
                        <a:t>semesters</a:t>
                      </a:r>
                      <a:r>
                        <a:rPr lang="tr-TR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Ph.D</a:t>
                      </a:r>
                      <a:r>
                        <a:rPr lang="tr-TR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 </a:t>
                      </a:r>
                      <a:r>
                        <a:rPr lang="tr-TR" dirty="0" err="1" smtClean="0"/>
                        <a:t>semesters</a:t>
                      </a:r>
                      <a:r>
                        <a:rPr lang="tr-TR" dirty="0" smtClean="0"/>
                        <a:t> (</a:t>
                      </a:r>
                      <a:r>
                        <a:rPr lang="tr-TR" dirty="0" err="1" smtClean="0"/>
                        <a:t>max</a:t>
                      </a:r>
                      <a:r>
                        <a:rPr lang="tr-TR" dirty="0" smtClean="0"/>
                        <a:t>. 12 </a:t>
                      </a:r>
                      <a:r>
                        <a:rPr lang="tr-TR" dirty="0" err="1" smtClean="0"/>
                        <a:t>semesters</a:t>
                      </a:r>
                      <a:r>
                        <a:rPr lang="tr-TR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061920"/>
              </p:ext>
            </p:extLst>
          </p:nvPr>
        </p:nvGraphicFramePr>
        <p:xfrm>
          <a:off x="1902372" y="2362375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Program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Students</a:t>
                      </a:r>
                      <a:r>
                        <a:rPr lang="tr-TR" dirty="0" smtClean="0"/>
                        <a:t> (n)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Graduates</a:t>
                      </a:r>
                      <a:r>
                        <a:rPr lang="tr-TR" dirty="0" smtClean="0"/>
                        <a:t> (n)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M.A.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81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Ph.D</a:t>
                      </a:r>
                      <a:r>
                        <a:rPr lang="tr-TR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25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11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4558867"/>
            <a:ext cx="1974850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10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375525" cy="731838"/>
          </a:xfrm>
        </p:spPr>
        <p:txBody>
          <a:bodyPr/>
          <a:lstStyle/>
          <a:p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theses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308" y="1282261"/>
            <a:ext cx="7043362" cy="5439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000" b="1" dirty="0" smtClean="0"/>
              <a:t>M.A. THESES</a:t>
            </a:r>
          </a:p>
          <a:p>
            <a:pPr marL="0" indent="0">
              <a:buNone/>
            </a:pPr>
            <a:endParaRPr lang="tr-TR" sz="1000" b="1" dirty="0" smtClean="0"/>
          </a:p>
          <a:p>
            <a:r>
              <a:rPr lang="tr-TR" sz="1000" b="1" dirty="0" smtClean="0"/>
              <a:t>Fatma Küçük, 2016, </a:t>
            </a:r>
            <a:r>
              <a:rPr lang="en-US" sz="1000" dirty="0"/>
              <a:t>Assessing Academic Writing Skills in Turkish as a Foreign </a:t>
            </a:r>
            <a:r>
              <a:rPr lang="en-US" sz="1000" dirty="0" smtClean="0"/>
              <a:t>Language</a:t>
            </a:r>
            <a:r>
              <a:rPr lang="tr-TR" sz="1000" dirty="0" smtClean="0"/>
              <a:t>.</a:t>
            </a:r>
          </a:p>
          <a:p>
            <a:r>
              <a:rPr lang="tr-TR" sz="1000" b="1" dirty="0" smtClean="0"/>
              <a:t>Emel Tozlu, 2016, </a:t>
            </a:r>
            <a:r>
              <a:rPr lang="en-US" sz="1000" dirty="0"/>
              <a:t>Development of a Listening Test for Learners of Turkish as a Foreign Language</a:t>
            </a:r>
            <a:endParaRPr lang="tr-TR" sz="1000" dirty="0" smtClean="0"/>
          </a:p>
          <a:p>
            <a:r>
              <a:rPr lang="tr-TR" sz="1000" b="1" dirty="0" smtClean="0"/>
              <a:t>Elifcan Öztekin, 2016.</a:t>
            </a:r>
            <a:r>
              <a:rPr lang="tr-TR" sz="1000" dirty="0" smtClean="0"/>
              <a:t>, </a:t>
            </a:r>
            <a:r>
              <a:rPr lang="en-US" sz="1000" dirty="0" smtClean="0"/>
              <a:t>Metacognitive </a:t>
            </a:r>
            <a:r>
              <a:rPr lang="en-US" sz="1000" dirty="0"/>
              <a:t>Awareness of Listening Strategies in L2 English and L3 Italian</a:t>
            </a:r>
            <a:endParaRPr lang="tr-TR" sz="1000" dirty="0" smtClean="0"/>
          </a:p>
          <a:p>
            <a:r>
              <a:rPr lang="tr-TR" sz="1000" b="1" dirty="0" smtClean="0"/>
              <a:t>Zeynep Sena </a:t>
            </a:r>
            <a:r>
              <a:rPr lang="tr-TR" sz="1000" b="1" dirty="0" err="1" smtClean="0"/>
              <a:t>Abaylı</a:t>
            </a:r>
            <a:r>
              <a:rPr lang="tr-TR" sz="1000" b="1" dirty="0" smtClean="0"/>
              <a:t>, 2016. , </a:t>
            </a:r>
            <a:r>
              <a:rPr lang="en-US" sz="1000" dirty="0" smtClean="0"/>
              <a:t>Decomposability </a:t>
            </a:r>
            <a:r>
              <a:rPr lang="en-US" sz="1000" dirty="0"/>
              <a:t>and Transparency: A Corpus-Based Analysis of the Use of Phrasal Verbs in ELF Interactions</a:t>
            </a:r>
            <a:endParaRPr lang="tr-TR" sz="1000" dirty="0" smtClean="0"/>
          </a:p>
          <a:p>
            <a:r>
              <a:rPr lang="tr-TR" sz="1000" b="1" dirty="0"/>
              <a:t>Selahattin </a:t>
            </a:r>
            <a:r>
              <a:rPr lang="tr-TR" sz="1000" b="1" dirty="0" smtClean="0"/>
              <a:t>Yılmaz, 2016. </a:t>
            </a:r>
            <a:r>
              <a:rPr lang="en-US" sz="1000" dirty="0"/>
              <a:t>A Corpus-Based Investigation of the Effect of </a:t>
            </a:r>
            <a:r>
              <a:rPr lang="en-US" sz="1000" dirty="0" err="1"/>
              <a:t>Nativeness</a:t>
            </a:r>
            <a:r>
              <a:rPr lang="en-US" sz="1000" dirty="0"/>
              <a:t> and Expertise on Reporting Practices in Academic </a:t>
            </a:r>
            <a:r>
              <a:rPr lang="en-US" sz="1000" dirty="0" smtClean="0"/>
              <a:t>Writing</a:t>
            </a:r>
            <a:r>
              <a:rPr lang="tr-TR" sz="1000" dirty="0" smtClean="0"/>
              <a:t>.</a:t>
            </a:r>
          </a:p>
          <a:p>
            <a:r>
              <a:rPr lang="tr-TR" sz="1000" b="1" dirty="0" smtClean="0"/>
              <a:t>Sinem Aydoğan, 2016. </a:t>
            </a:r>
            <a:r>
              <a:rPr lang="en-US" sz="1000" dirty="0"/>
              <a:t>Task Orientation and Vocabulary Knowledge Types: How Do They Relate to Collocational Knowledge?</a:t>
            </a:r>
            <a:endParaRPr lang="tr-TR" sz="1000" dirty="0"/>
          </a:p>
          <a:p>
            <a:r>
              <a:rPr lang="tr-TR" sz="1000" b="1" dirty="0" smtClean="0"/>
              <a:t>Merve Celen, </a:t>
            </a:r>
            <a:r>
              <a:rPr lang="en-US" sz="1000" dirty="0"/>
              <a:t>Program evaluation of an English language teacher education </a:t>
            </a:r>
            <a:r>
              <a:rPr lang="en-US" sz="1000" dirty="0" smtClean="0"/>
              <a:t>practicum:</a:t>
            </a:r>
            <a:r>
              <a:rPr lang="tr-TR" sz="1000" dirty="0" smtClean="0"/>
              <a:t> </a:t>
            </a:r>
            <a:r>
              <a:rPr lang="en-US" sz="1000" dirty="0" smtClean="0"/>
              <a:t>Insights </a:t>
            </a:r>
            <a:r>
              <a:rPr lang="en-US" sz="1000" dirty="0"/>
              <a:t>from supervisors, student teachers, and </a:t>
            </a:r>
            <a:r>
              <a:rPr lang="en-US" sz="1000" dirty="0" smtClean="0"/>
              <a:t>graduates</a:t>
            </a:r>
            <a:r>
              <a:rPr lang="tr-TR" sz="1000" dirty="0" smtClean="0"/>
              <a:t>. </a:t>
            </a:r>
          </a:p>
          <a:p>
            <a:r>
              <a:rPr lang="tr-TR" sz="1000" b="1" dirty="0" smtClean="0"/>
              <a:t>Hande </a:t>
            </a:r>
            <a:r>
              <a:rPr lang="tr-TR" sz="1000" b="1" dirty="0" err="1" smtClean="0"/>
              <a:t>Karakaplan</a:t>
            </a:r>
            <a:r>
              <a:rPr lang="tr-TR" sz="1000" b="1" dirty="0" smtClean="0"/>
              <a:t>, 2015. </a:t>
            </a:r>
            <a:r>
              <a:rPr lang="en-US" sz="1000" b="1" dirty="0"/>
              <a:t>T</a:t>
            </a:r>
            <a:r>
              <a:rPr lang="en-US" sz="1000" dirty="0"/>
              <a:t>he effects of priming in the production of L2 </a:t>
            </a:r>
            <a:r>
              <a:rPr lang="en-US" sz="1000" dirty="0" smtClean="0"/>
              <a:t>morphology</a:t>
            </a:r>
            <a:r>
              <a:rPr lang="tr-TR" sz="1000" dirty="0" smtClean="0"/>
              <a:t>.</a:t>
            </a:r>
          </a:p>
          <a:p>
            <a:r>
              <a:rPr lang="tr-TR" sz="1000" b="1" dirty="0" err="1" smtClean="0"/>
              <a:t>Ecehan</a:t>
            </a:r>
            <a:r>
              <a:rPr lang="tr-TR" sz="1000" b="1" dirty="0" smtClean="0"/>
              <a:t> </a:t>
            </a:r>
            <a:r>
              <a:rPr lang="tr-TR" sz="1000" b="1" dirty="0"/>
              <a:t>Sönmez, 2015, </a:t>
            </a:r>
            <a:r>
              <a:rPr lang="en-US" sz="1000" dirty="0"/>
              <a:t>An investigation of spelling skills in Turkish: The role </a:t>
            </a:r>
            <a:r>
              <a:rPr lang="tr-TR" sz="1000" dirty="0" smtClean="0"/>
              <a:t>of </a:t>
            </a:r>
            <a:r>
              <a:rPr lang="en-US" sz="1000" dirty="0" smtClean="0"/>
              <a:t>phonological </a:t>
            </a:r>
            <a:r>
              <a:rPr lang="en-US" sz="1000" dirty="0"/>
              <a:t>encoding and rapid naming in the literacy skills of third and fourth </a:t>
            </a:r>
            <a:r>
              <a:rPr lang="en-US" sz="1000" dirty="0" smtClean="0"/>
              <a:t>graders</a:t>
            </a:r>
            <a:endParaRPr lang="tr-TR" sz="1000" dirty="0" smtClean="0"/>
          </a:p>
          <a:p>
            <a:r>
              <a:rPr lang="tr-TR" sz="1000" b="1" dirty="0" smtClean="0"/>
              <a:t>Talip Gülle, 2015. </a:t>
            </a:r>
            <a:r>
              <a:rPr lang="en-US" sz="1000" dirty="0"/>
              <a:t>Development of a speaking test for second language learners of </a:t>
            </a:r>
            <a:r>
              <a:rPr lang="en-US" sz="1000" dirty="0" smtClean="0"/>
              <a:t>Turkish</a:t>
            </a:r>
            <a:r>
              <a:rPr lang="tr-TR" sz="1000" dirty="0" smtClean="0"/>
              <a:t>.</a:t>
            </a:r>
          </a:p>
          <a:p>
            <a:r>
              <a:rPr lang="tr-TR" sz="1000" b="1" dirty="0" smtClean="0"/>
              <a:t>Yavuz Kurt, 2015</a:t>
            </a:r>
            <a:r>
              <a:rPr lang="tr-TR" sz="1000" dirty="0" smtClean="0"/>
              <a:t>. </a:t>
            </a:r>
            <a:r>
              <a:rPr lang="en-US" sz="1000" dirty="0"/>
              <a:t>Development of a reading test for second language learners of </a:t>
            </a:r>
            <a:r>
              <a:rPr lang="en-US" sz="1000" dirty="0" smtClean="0"/>
              <a:t>Turkish</a:t>
            </a:r>
            <a:r>
              <a:rPr lang="tr-TR" sz="1000" dirty="0" smtClean="0"/>
              <a:t>.</a:t>
            </a:r>
            <a:endParaRPr lang="tr-TR" sz="1000" dirty="0"/>
          </a:p>
          <a:p>
            <a:r>
              <a:rPr lang="en-US" sz="1000" b="1" dirty="0" err="1" smtClean="0"/>
              <a:t>Didem</a:t>
            </a:r>
            <a:r>
              <a:rPr lang="en-US" sz="1000" b="1" dirty="0" smtClean="0"/>
              <a:t> </a:t>
            </a:r>
            <a:r>
              <a:rPr lang="en-US" sz="1000" b="1" dirty="0" err="1"/>
              <a:t>Tuğçe</a:t>
            </a:r>
            <a:r>
              <a:rPr lang="en-US" sz="1000" b="1" dirty="0"/>
              <a:t> </a:t>
            </a:r>
            <a:r>
              <a:rPr lang="en-US" sz="1000" b="1" dirty="0" err="1" smtClean="0"/>
              <a:t>Erdem</a:t>
            </a:r>
            <a:r>
              <a:rPr lang="tr-TR" sz="1000" b="1" dirty="0" smtClean="0"/>
              <a:t>, 2015, </a:t>
            </a:r>
            <a:r>
              <a:rPr lang="en-US" sz="1000" dirty="0" smtClean="0"/>
              <a:t>Comparing </a:t>
            </a:r>
            <a:r>
              <a:rPr lang="en-US" sz="1000" dirty="0"/>
              <a:t>L2 learners’ strategy use in literal vs. inferential reading: A cognitive validity study through eye-tracking</a:t>
            </a:r>
            <a:endParaRPr lang="tr-TR" sz="1000" dirty="0"/>
          </a:p>
          <a:p>
            <a:r>
              <a:rPr lang="tr-TR" sz="1000" dirty="0" smtClean="0"/>
              <a:t>Çağla Nikbay, 2014, </a:t>
            </a:r>
            <a:r>
              <a:rPr lang="en-US" sz="1000" dirty="0" smtClean="0"/>
              <a:t>An </a:t>
            </a:r>
            <a:r>
              <a:rPr lang="tr-TR" sz="1000" dirty="0" smtClean="0"/>
              <a:t>e</a:t>
            </a:r>
            <a:r>
              <a:rPr lang="en-US" sz="1000" dirty="0" err="1" smtClean="0"/>
              <a:t>xploratory</a:t>
            </a:r>
            <a:r>
              <a:rPr lang="en-US" sz="1000" dirty="0" smtClean="0"/>
              <a:t> </a:t>
            </a:r>
            <a:r>
              <a:rPr lang="tr-TR" sz="1000" dirty="0" smtClean="0"/>
              <a:t>s</a:t>
            </a:r>
            <a:r>
              <a:rPr lang="en-US" sz="1000" dirty="0" err="1" smtClean="0"/>
              <a:t>tudy</a:t>
            </a:r>
            <a:r>
              <a:rPr lang="en-US" sz="1000" dirty="0" smtClean="0"/>
              <a:t> of </a:t>
            </a:r>
            <a:r>
              <a:rPr lang="tr-TR" sz="1000" dirty="0" smtClean="0"/>
              <a:t>p</a:t>
            </a:r>
            <a:r>
              <a:rPr lang="en-US" sz="1000" dirty="0" err="1" smtClean="0"/>
              <a:t>rogressive</a:t>
            </a:r>
            <a:r>
              <a:rPr lang="en-US" sz="1000" dirty="0" smtClean="0"/>
              <a:t> '-</a:t>
            </a:r>
            <a:r>
              <a:rPr lang="en-US" sz="1000" dirty="0" err="1" smtClean="0"/>
              <a:t>ing</a:t>
            </a:r>
            <a:r>
              <a:rPr lang="en-US" sz="1000" dirty="0" smtClean="0"/>
              <a:t>' in a Turkish </a:t>
            </a:r>
            <a:r>
              <a:rPr lang="tr-TR" sz="1000" dirty="0" smtClean="0"/>
              <a:t>a</a:t>
            </a:r>
            <a:r>
              <a:rPr lang="en-US" sz="1000" dirty="0" err="1" smtClean="0"/>
              <a:t>cademic</a:t>
            </a:r>
            <a:r>
              <a:rPr lang="en-US" sz="1000" dirty="0" smtClean="0"/>
              <a:t> </a:t>
            </a:r>
            <a:r>
              <a:rPr lang="tr-TR" sz="1000" dirty="0" smtClean="0"/>
              <a:t>c</a:t>
            </a:r>
            <a:r>
              <a:rPr lang="en-US" sz="1000" dirty="0" err="1" smtClean="0"/>
              <a:t>ontext</a:t>
            </a:r>
            <a:r>
              <a:rPr lang="en-US" sz="1000" dirty="0" smtClean="0"/>
              <a:t> from the ELF </a:t>
            </a:r>
            <a:r>
              <a:rPr lang="tr-TR" sz="1000" dirty="0" smtClean="0"/>
              <a:t>p</a:t>
            </a:r>
            <a:r>
              <a:rPr lang="en-US" sz="1000" dirty="0" err="1" smtClean="0"/>
              <a:t>erspective</a:t>
            </a:r>
            <a:endParaRPr lang="tr-TR" sz="1000" dirty="0" smtClean="0"/>
          </a:p>
          <a:p>
            <a:r>
              <a:rPr lang="tr-TR" sz="1000" b="1" dirty="0" smtClean="0"/>
              <a:t>Beyza </a:t>
            </a:r>
            <a:r>
              <a:rPr lang="tr-TR" sz="1000" b="1" dirty="0" err="1" smtClean="0"/>
              <a:t>Karadallı</a:t>
            </a:r>
            <a:r>
              <a:rPr lang="tr-TR" sz="1000" b="1" dirty="0" smtClean="0"/>
              <a:t> Sümer, 2014. </a:t>
            </a:r>
            <a:r>
              <a:rPr lang="en-US" sz="1000" dirty="0"/>
              <a:t>Scene Setting and Modality Introduction in Sign and Spoken Languages</a:t>
            </a:r>
            <a:endParaRPr lang="tr-TR" sz="1000" dirty="0" smtClean="0"/>
          </a:p>
          <a:p>
            <a:r>
              <a:rPr lang="tr-TR" sz="1000" b="1" dirty="0" smtClean="0"/>
              <a:t>Nur Başak Karataş, 2013, </a:t>
            </a:r>
            <a:r>
              <a:rPr lang="tr-TR" sz="1000" dirty="0" smtClean="0"/>
              <a:t>The effects of captioning on text recall and cognitive load in audio- vs. video-based L2 listening: Offline and online evidence from a mobile-assisted language  learning study</a:t>
            </a:r>
          </a:p>
          <a:p>
            <a:r>
              <a:rPr lang="tr-TR" sz="1000" b="1" dirty="0" smtClean="0"/>
              <a:t>Saadet Tıkaç, 2013. </a:t>
            </a:r>
            <a:r>
              <a:rPr lang="en-US" sz="1000" dirty="0"/>
              <a:t>Hedging in academic writing: The use of “can” in university students’ argumentative essays at an English medium university in </a:t>
            </a:r>
            <a:r>
              <a:rPr lang="en-US" sz="1000" dirty="0" smtClean="0"/>
              <a:t>Turkey</a:t>
            </a:r>
            <a:r>
              <a:rPr lang="tr-TR" sz="1000" dirty="0" smtClean="0"/>
              <a:t>.</a:t>
            </a:r>
          </a:p>
          <a:p>
            <a:r>
              <a:rPr lang="tr-TR" sz="1000" b="1" dirty="0" smtClean="0"/>
              <a:t>Duygu Çandarlı, 2013. </a:t>
            </a:r>
            <a:r>
              <a:rPr lang="en-US" sz="1000" dirty="0"/>
              <a:t>Writer visibility and reader engagement in university students’ argumentative essays</a:t>
            </a:r>
            <a:endParaRPr lang="tr-TR" sz="1000" dirty="0" smtClean="0"/>
          </a:p>
          <a:p>
            <a:r>
              <a:rPr lang="tr-TR" sz="1000" b="1" dirty="0" smtClean="0"/>
              <a:t>Hatice Özata, 2013, </a:t>
            </a:r>
            <a:r>
              <a:rPr lang="en-US" sz="1000" dirty="0"/>
              <a:t>Reading acquisition in early bilingualism: Reading skills of Turkish child L2 learners of </a:t>
            </a:r>
            <a:r>
              <a:rPr lang="en-US" sz="1000" dirty="0" smtClean="0"/>
              <a:t>English</a:t>
            </a:r>
            <a:r>
              <a:rPr lang="tr-TR" sz="1000" dirty="0" smtClean="0"/>
              <a:t>,</a:t>
            </a:r>
          </a:p>
          <a:p>
            <a:r>
              <a:rPr lang="tr-TR" sz="1000" b="1" dirty="0" smtClean="0"/>
              <a:t>Emine Merdin, 2013. </a:t>
            </a:r>
            <a:r>
              <a:rPr lang="en-US" sz="1000" dirty="0"/>
              <a:t>Refusing invitations via email: Strategy use in Turkish and American-English refusals</a:t>
            </a:r>
            <a:endParaRPr lang="tr-TR" sz="1000" dirty="0" smtClean="0"/>
          </a:p>
          <a:p>
            <a:endParaRPr lang="tr-TR" sz="1000" dirty="0" smtClean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5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altLang="tr-TR" dirty="0" err="1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4" y="1600200"/>
            <a:ext cx="6861226" cy="5121275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68451" y="1595377"/>
            <a:ext cx="3001322" cy="1477328"/>
          </a:xfrm>
          <a:prstGeom prst="rect">
            <a:avLst/>
          </a:prstGeom>
          <a:solidFill>
            <a:srgbClr val="0FE3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b="1" dirty="0" smtClean="0"/>
              <a:t>1984- </a:t>
            </a:r>
            <a:r>
              <a:rPr lang="tr-TR" b="1" dirty="0" err="1" smtClean="0"/>
              <a:t>Undergraduate</a:t>
            </a:r>
            <a:r>
              <a:rPr lang="tr-TR" b="1" dirty="0" smtClean="0"/>
              <a:t> program</a:t>
            </a:r>
          </a:p>
          <a:p>
            <a:endParaRPr lang="tr-TR" dirty="0"/>
          </a:p>
          <a:p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4517" y="2739910"/>
            <a:ext cx="2937658" cy="1477328"/>
          </a:xfrm>
          <a:prstGeom prst="rect">
            <a:avLst/>
          </a:prstGeom>
          <a:solidFill>
            <a:srgbClr val="0FE3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b="1" dirty="0" smtClean="0"/>
              <a:t>1990- </a:t>
            </a:r>
            <a:r>
              <a:rPr lang="tr-TR" b="1" dirty="0" err="1" smtClean="0"/>
              <a:t>Graduate</a:t>
            </a:r>
            <a:r>
              <a:rPr lang="tr-TR" b="1" dirty="0" smtClean="0"/>
              <a:t> program</a:t>
            </a:r>
          </a:p>
          <a:p>
            <a:endParaRPr lang="tr-TR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10983" y="4007514"/>
            <a:ext cx="2876024" cy="1477328"/>
          </a:xfrm>
          <a:prstGeom prst="rect">
            <a:avLst/>
          </a:prstGeom>
          <a:solidFill>
            <a:srgbClr val="0FE3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b="1" dirty="0" smtClean="0"/>
              <a:t>1994- </a:t>
            </a:r>
            <a:r>
              <a:rPr lang="tr-TR" b="1" dirty="0" err="1" smtClean="0"/>
              <a:t>Ph.D</a:t>
            </a:r>
            <a:r>
              <a:rPr lang="tr-TR" b="1" dirty="0" smtClean="0"/>
              <a:t>. program</a:t>
            </a:r>
          </a:p>
          <a:p>
            <a:endParaRPr lang="tr-TR" dirty="0" smtClean="0"/>
          </a:p>
          <a:p>
            <a:endParaRPr lang="tr-TR" dirty="0"/>
          </a:p>
          <a:p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10" name="AutoShape 2" descr="Image result for cem alptek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4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375525" cy="731838"/>
          </a:xfrm>
        </p:spPr>
        <p:txBody>
          <a:bodyPr/>
          <a:lstStyle/>
          <a:p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theses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308" y="1282262"/>
            <a:ext cx="6743351" cy="49619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tr-TR" sz="1000" b="1" dirty="0" smtClean="0"/>
          </a:p>
          <a:p>
            <a:pPr marL="0" indent="0">
              <a:buNone/>
            </a:pPr>
            <a:r>
              <a:rPr lang="tr-TR" sz="1700" b="1" dirty="0" smtClean="0"/>
              <a:t>PH.D. THESES </a:t>
            </a:r>
          </a:p>
          <a:p>
            <a:r>
              <a:rPr lang="tr-TR" sz="1500" b="1" dirty="0" smtClean="0"/>
              <a:t>Zeynep Mine Derince, 2016 , </a:t>
            </a:r>
            <a:r>
              <a:rPr lang="en-US" sz="1500" dirty="0" smtClean="0"/>
              <a:t>An </a:t>
            </a:r>
            <a:r>
              <a:rPr lang="en-US" sz="1500" dirty="0"/>
              <a:t>Odyssey of Discovery: Critical Literacy in an English Preparatory Class</a:t>
            </a:r>
            <a:endParaRPr lang="tr-TR" sz="1500" dirty="0" smtClean="0"/>
          </a:p>
          <a:p>
            <a:r>
              <a:rPr lang="tr-TR" sz="1500" b="1" dirty="0" smtClean="0"/>
              <a:t>Filiz Rızaoğlu, 2016, </a:t>
            </a:r>
            <a:r>
              <a:rPr lang="en-US" sz="1500" dirty="0"/>
              <a:t>Second Language Processing of English Past Tense </a:t>
            </a:r>
            <a:r>
              <a:rPr lang="en-US" sz="1500" dirty="0" smtClean="0"/>
              <a:t>Morphology</a:t>
            </a:r>
            <a:endParaRPr lang="tr-TR" sz="1500" dirty="0" smtClean="0"/>
          </a:p>
          <a:p>
            <a:r>
              <a:rPr lang="tr-TR" sz="1500" b="1" dirty="0" smtClean="0"/>
              <a:t>Sevdeğer Çeçen, 2015, </a:t>
            </a:r>
            <a:r>
              <a:rPr lang="en-US" sz="1500" dirty="0"/>
              <a:t>Interrelationships among L2 linguistic knowledge, working memory functions, and L2 </a:t>
            </a:r>
            <a:r>
              <a:rPr lang="en-US" sz="1500" dirty="0" smtClean="0"/>
              <a:t>reading</a:t>
            </a:r>
            <a:endParaRPr lang="tr-TR" sz="1500" dirty="0" smtClean="0"/>
          </a:p>
          <a:p>
            <a:r>
              <a:rPr lang="tr-TR" sz="1500" b="1" dirty="0" smtClean="0"/>
              <a:t>Derya </a:t>
            </a:r>
            <a:r>
              <a:rPr lang="tr-TR" sz="1500" b="1" dirty="0" err="1" smtClean="0"/>
              <a:t>Aktınmakas</a:t>
            </a:r>
            <a:r>
              <a:rPr lang="tr-TR" sz="1500" b="1" dirty="0" smtClean="0"/>
              <a:t>, 2015. </a:t>
            </a:r>
            <a:r>
              <a:rPr lang="en-US" sz="1500" dirty="0"/>
              <a:t>Dynamic interaction of factors influencing Turkish university students’ academic writing practices in </a:t>
            </a:r>
            <a:r>
              <a:rPr lang="en-US" sz="1500" dirty="0" smtClean="0"/>
              <a:t>English</a:t>
            </a:r>
            <a:r>
              <a:rPr lang="tr-TR" sz="1500" dirty="0" smtClean="0"/>
              <a:t>.</a:t>
            </a:r>
          </a:p>
          <a:p>
            <a:r>
              <a:rPr lang="tr-TR" sz="1500" b="1" dirty="0" smtClean="0"/>
              <a:t>Pınar Ersin, 2015, </a:t>
            </a:r>
            <a:r>
              <a:rPr lang="en-US" sz="1500" dirty="0" smtClean="0"/>
              <a:t>A </a:t>
            </a:r>
            <a:r>
              <a:rPr lang="en-US" sz="1500" dirty="0"/>
              <a:t>case study of a Turkish English learner in an EFL setting: investment, imagined community and </a:t>
            </a:r>
            <a:r>
              <a:rPr lang="en-US" sz="1500" dirty="0" smtClean="0"/>
              <a:t>identity</a:t>
            </a:r>
            <a:endParaRPr lang="tr-TR" sz="1500" dirty="0" smtClean="0"/>
          </a:p>
          <a:p>
            <a:r>
              <a:rPr lang="en-US" sz="1500" b="1" dirty="0"/>
              <a:t>Fidel </a:t>
            </a:r>
            <a:r>
              <a:rPr lang="en-US" sz="1500" b="1" dirty="0" err="1"/>
              <a:t>Çakmak</a:t>
            </a:r>
            <a:r>
              <a:rPr lang="en-US" sz="1500" b="1" dirty="0"/>
              <a:t>, 2014, </a:t>
            </a:r>
            <a:r>
              <a:rPr lang="en-US" sz="1500" dirty="0"/>
              <a:t>Effects of multimodal glosses on listening comprehension and incidental vocabulary learning of EFL students in a mobile learning environment</a:t>
            </a:r>
            <a:r>
              <a:rPr lang="en-US" sz="1500" b="1" dirty="0"/>
              <a:t>. </a:t>
            </a:r>
          </a:p>
          <a:p>
            <a:r>
              <a:rPr lang="en-US" sz="1500" b="1" dirty="0" err="1" smtClean="0"/>
              <a:t>Hande</a:t>
            </a:r>
            <a:r>
              <a:rPr lang="en-US" sz="1500" b="1" dirty="0" smtClean="0"/>
              <a:t> </a:t>
            </a:r>
            <a:r>
              <a:rPr lang="en-US" sz="1500" b="1" dirty="0" err="1"/>
              <a:t>Serda</a:t>
            </a:r>
            <a:r>
              <a:rPr lang="tr-TR" sz="1500" b="1" dirty="0"/>
              <a:t>r, </a:t>
            </a:r>
            <a:r>
              <a:rPr lang="en-US" sz="1500" b="1" dirty="0"/>
              <a:t>2012</a:t>
            </a:r>
            <a:r>
              <a:rPr lang="tr-TR" sz="1500" dirty="0"/>
              <a:t>, </a:t>
            </a:r>
            <a:r>
              <a:rPr lang="en-US" sz="1500" dirty="0"/>
              <a:t>Exploring the interplay between a non-native English language teacher’s pedagogical beliefs, classroom practices and her students’ learning experiences regarding L2 grammar</a:t>
            </a:r>
            <a:endParaRPr lang="tr-TR" sz="1500" dirty="0"/>
          </a:p>
          <a:p>
            <a:r>
              <a:rPr lang="tr-TR" sz="1500" b="1" dirty="0" smtClean="0"/>
              <a:t>Oya </a:t>
            </a:r>
            <a:r>
              <a:rPr lang="tr-TR" sz="1500" b="1" dirty="0" err="1" smtClean="0"/>
              <a:t>Özemir</a:t>
            </a:r>
            <a:r>
              <a:rPr lang="tr-TR" sz="1500" b="1" dirty="0" smtClean="0"/>
              <a:t>, 2012. </a:t>
            </a:r>
            <a:r>
              <a:rPr lang="en-US" sz="1500" dirty="0"/>
              <a:t>Reading span tests as predictors of L2 reading comprehension: Investigating differences in task design and assessment through correlational and eye tracking data</a:t>
            </a:r>
            <a:endParaRPr lang="tr-TR" sz="1500" dirty="0" smtClean="0"/>
          </a:p>
          <a:p>
            <a:r>
              <a:rPr lang="en-US" sz="1500" b="1" dirty="0" err="1" smtClean="0"/>
              <a:t>Filiz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Çele</a:t>
            </a:r>
            <a:r>
              <a:rPr lang="tr-TR" sz="1500" b="1" dirty="0" smtClean="0"/>
              <a:t>, </a:t>
            </a:r>
            <a:r>
              <a:rPr lang="en-US" sz="1500" b="1" dirty="0" smtClean="0"/>
              <a:t>2010</a:t>
            </a:r>
            <a:r>
              <a:rPr lang="tr-TR" sz="1500" b="1" dirty="0" smtClean="0"/>
              <a:t>, </a:t>
            </a:r>
            <a:r>
              <a:rPr lang="en-US" sz="1500" dirty="0" smtClean="0"/>
              <a:t>Processing </a:t>
            </a:r>
            <a:r>
              <a:rPr lang="en-US" sz="1500" dirty="0" err="1"/>
              <a:t>wh</a:t>
            </a:r>
            <a:r>
              <a:rPr lang="en-US" sz="1500" dirty="0"/>
              <a:t>-dependencies in L2 English: The role of L1 and working memory capacity</a:t>
            </a:r>
            <a:endParaRPr lang="tr-TR" sz="1500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Exchange Programs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684" y="1385426"/>
            <a:ext cx="7150856" cy="53360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r-TR" sz="3200" b="1" dirty="0" err="1" smtClean="0"/>
              <a:t>Department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Agreements</a:t>
            </a:r>
            <a:r>
              <a:rPr lang="tr-TR" sz="3200" b="1" dirty="0" smtClean="0"/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 smtClean="0"/>
              <a:t>California </a:t>
            </a:r>
            <a:r>
              <a:rPr lang="tr-TR" sz="3600" dirty="0"/>
              <a:t>State </a:t>
            </a:r>
            <a:r>
              <a:rPr lang="tr-TR" sz="3600" dirty="0" smtClean="0"/>
              <a:t>University </a:t>
            </a:r>
            <a:r>
              <a:rPr lang="tr-TR" sz="3600" dirty="0"/>
              <a:t>(Sacramento, </a:t>
            </a:r>
            <a:r>
              <a:rPr lang="tr-TR" sz="3600" dirty="0" smtClean="0"/>
              <a:t>US)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 smtClean="0"/>
              <a:t>Georgia </a:t>
            </a:r>
            <a:r>
              <a:rPr lang="tr-TR" sz="3600" dirty="0"/>
              <a:t>State </a:t>
            </a:r>
            <a:r>
              <a:rPr lang="tr-TR" sz="3600" dirty="0" err="1" smtClean="0"/>
              <a:t>University</a:t>
            </a:r>
            <a:r>
              <a:rPr lang="tr-TR" sz="3600" dirty="0" smtClean="0"/>
              <a:t> (US)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Universidad de </a:t>
            </a:r>
            <a:r>
              <a:rPr lang="tr-TR" sz="3600" dirty="0" err="1" smtClean="0"/>
              <a:t>Lleida</a:t>
            </a:r>
            <a:r>
              <a:rPr lang="tr-TR" sz="3600" dirty="0" smtClean="0"/>
              <a:t> (</a:t>
            </a:r>
            <a:r>
              <a:rPr lang="tr-TR" sz="3600" dirty="0" err="1" smtClean="0"/>
              <a:t>Spain</a:t>
            </a:r>
            <a:r>
              <a:rPr lang="tr-TR" sz="3600" dirty="0" smtClean="0"/>
              <a:t>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Universidad de </a:t>
            </a:r>
            <a:r>
              <a:rPr lang="tr-TR" sz="3600" dirty="0" smtClean="0"/>
              <a:t>Valencia (</a:t>
            </a:r>
            <a:r>
              <a:rPr lang="tr-TR" sz="3600" dirty="0" err="1" smtClean="0"/>
              <a:t>Spain</a:t>
            </a:r>
            <a:r>
              <a:rPr lang="tr-TR" sz="3600" dirty="0" smtClean="0"/>
              <a:t>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 smtClean="0"/>
              <a:t>University of </a:t>
            </a:r>
            <a:r>
              <a:rPr lang="tr-TR" sz="3600" dirty="0" err="1" smtClean="0"/>
              <a:t>Cyprus</a:t>
            </a:r>
            <a:r>
              <a:rPr lang="tr-TR" sz="3600" dirty="0" smtClean="0"/>
              <a:t> (</a:t>
            </a:r>
            <a:r>
              <a:rPr lang="tr-TR" sz="3600" dirty="0" err="1" smtClean="0"/>
              <a:t>Cyprus</a:t>
            </a:r>
            <a:r>
              <a:rPr lang="tr-TR" sz="3600" dirty="0" smtClean="0"/>
              <a:t>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/>
              <a:t>Fontys</a:t>
            </a:r>
            <a:r>
              <a:rPr lang="en-US" sz="3600" dirty="0"/>
              <a:t> University of Applied </a:t>
            </a:r>
            <a:r>
              <a:rPr lang="en-US" sz="3600" dirty="0" smtClean="0"/>
              <a:t>Sciences</a:t>
            </a:r>
            <a:r>
              <a:rPr lang="tr-TR" sz="3600" dirty="0" smtClean="0"/>
              <a:t>  (</a:t>
            </a:r>
            <a:r>
              <a:rPr lang="tr-TR" sz="3600" dirty="0" err="1" smtClean="0"/>
              <a:t>Netherlands</a:t>
            </a:r>
            <a:r>
              <a:rPr lang="tr-TR" sz="3600" dirty="0" smtClean="0"/>
              <a:t>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Padagogische Hochschule </a:t>
            </a:r>
            <a:r>
              <a:rPr lang="tr-TR" sz="3600" dirty="0" err="1"/>
              <a:t>Ludwigsburg</a:t>
            </a:r>
            <a:r>
              <a:rPr lang="tr-TR" sz="3600" dirty="0"/>
              <a:t> </a:t>
            </a:r>
            <a:r>
              <a:rPr lang="tr-TR" sz="3600" dirty="0" smtClean="0"/>
              <a:t>(Germany)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Universitat </a:t>
            </a:r>
            <a:r>
              <a:rPr lang="tr-TR" sz="3600" dirty="0" err="1"/>
              <a:t>Augsburg</a:t>
            </a:r>
            <a:r>
              <a:rPr lang="tr-TR" sz="3600" dirty="0"/>
              <a:t> </a:t>
            </a:r>
            <a:r>
              <a:rPr lang="tr-TR" sz="3600" dirty="0" smtClean="0"/>
              <a:t>(Germany)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University of Bremen  </a:t>
            </a:r>
            <a:r>
              <a:rPr lang="tr-TR" sz="3600" dirty="0" smtClean="0"/>
              <a:t>(Germany)   (</a:t>
            </a:r>
            <a:r>
              <a:rPr lang="tr-TR" sz="3600" dirty="0" err="1" smtClean="0"/>
              <a:t>Only</a:t>
            </a:r>
            <a:r>
              <a:rPr lang="tr-TR" sz="3600" dirty="0" smtClean="0"/>
              <a:t> M.A).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Chemnitz University of </a:t>
            </a:r>
            <a:r>
              <a:rPr lang="tr-TR" sz="3600" dirty="0" err="1" smtClean="0"/>
              <a:t>Technology</a:t>
            </a:r>
            <a:r>
              <a:rPr lang="tr-TR" sz="3600" dirty="0" smtClean="0"/>
              <a:t> (Germany)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Universitat </a:t>
            </a:r>
            <a:r>
              <a:rPr lang="tr-TR" sz="3600" dirty="0" err="1" smtClean="0"/>
              <a:t>Erfurt</a:t>
            </a:r>
            <a:r>
              <a:rPr lang="tr-TR" sz="3600" dirty="0" smtClean="0"/>
              <a:t> (Germany)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3600" dirty="0"/>
              <a:t>Universita degli Studi di </a:t>
            </a:r>
            <a:r>
              <a:rPr lang="it-IT" sz="3600" dirty="0" smtClean="0"/>
              <a:t>Verona</a:t>
            </a:r>
            <a:r>
              <a:rPr lang="tr-TR" sz="3600" dirty="0" smtClean="0"/>
              <a:t> (</a:t>
            </a:r>
            <a:r>
              <a:rPr lang="tr-TR" sz="3600" dirty="0" err="1" smtClean="0"/>
              <a:t>Italy</a:t>
            </a:r>
            <a:r>
              <a:rPr lang="tr-TR" sz="3600" dirty="0" smtClean="0"/>
              <a:t>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Università di </a:t>
            </a:r>
            <a:r>
              <a:rPr lang="tr-TR" sz="3600" dirty="0" err="1"/>
              <a:t>Padova</a:t>
            </a:r>
            <a:r>
              <a:rPr lang="tr-TR" sz="3600" dirty="0"/>
              <a:t> </a:t>
            </a:r>
            <a:r>
              <a:rPr lang="tr-TR" sz="3600" dirty="0" smtClean="0"/>
              <a:t>(</a:t>
            </a:r>
            <a:r>
              <a:rPr lang="tr-TR" sz="3600" dirty="0" err="1" smtClean="0"/>
              <a:t>Italy</a:t>
            </a:r>
            <a:r>
              <a:rPr lang="tr-TR" sz="3600" dirty="0" smtClean="0"/>
              <a:t>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3600" dirty="0"/>
              <a:t>Università per Stranieri di </a:t>
            </a:r>
            <a:r>
              <a:rPr lang="it-IT" sz="3600" dirty="0" smtClean="0"/>
              <a:t>Siena</a:t>
            </a:r>
            <a:r>
              <a:rPr lang="tr-TR" sz="3600" dirty="0" smtClean="0"/>
              <a:t>  (</a:t>
            </a:r>
            <a:r>
              <a:rPr lang="tr-TR" sz="3600" dirty="0" err="1" smtClean="0"/>
              <a:t>Italy</a:t>
            </a:r>
            <a:r>
              <a:rPr lang="tr-TR" sz="3600" dirty="0" smtClean="0"/>
              <a:t>) (</a:t>
            </a:r>
            <a:r>
              <a:rPr lang="tr-TR" sz="3600" dirty="0" err="1" smtClean="0"/>
              <a:t>Only</a:t>
            </a:r>
            <a:r>
              <a:rPr lang="tr-TR" sz="3600" dirty="0" smtClean="0"/>
              <a:t>  M.A).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Uniwersyet </a:t>
            </a:r>
            <a:r>
              <a:rPr lang="tr-TR" sz="3600" dirty="0" smtClean="0"/>
              <a:t>Szczecinski (Poland)  (</a:t>
            </a:r>
            <a:r>
              <a:rPr lang="tr-TR" sz="3600" dirty="0" err="1" smtClean="0"/>
              <a:t>Only</a:t>
            </a:r>
            <a:r>
              <a:rPr lang="tr-TR" sz="3600" dirty="0" smtClean="0"/>
              <a:t>  M.A).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tr-TR" sz="3600" dirty="0" smtClean="0"/>
          </a:p>
          <a:p>
            <a:pPr marL="0" indent="0">
              <a:buNone/>
            </a:pPr>
            <a:r>
              <a:rPr lang="tr-TR" sz="3600" b="1" dirty="0" err="1" smtClean="0"/>
              <a:t>Faculty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Agreements</a:t>
            </a:r>
            <a:r>
              <a:rPr lang="tr-TR" sz="3600" b="1" dirty="0" smtClean="0"/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Bergische Universitat </a:t>
            </a:r>
            <a:r>
              <a:rPr lang="tr-TR" sz="3600" dirty="0" smtClean="0"/>
              <a:t>Wuppertal (Germany) </a:t>
            </a:r>
            <a:endParaRPr lang="tr-TR" sz="36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Rotterdam University of Applied Sciences</a:t>
            </a:r>
            <a:r>
              <a:rPr lang="tr-TR" sz="3600" dirty="0"/>
              <a:t> </a:t>
            </a:r>
            <a:r>
              <a:rPr lang="tr-TR" sz="3600" dirty="0" smtClean="0"/>
              <a:t>(</a:t>
            </a:r>
            <a:r>
              <a:rPr lang="tr-TR" sz="3600" dirty="0" err="1" smtClean="0"/>
              <a:t>Only</a:t>
            </a:r>
            <a:r>
              <a:rPr lang="tr-TR" sz="3600" dirty="0" smtClean="0"/>
              <a:t>  M.A.) </a:t>
            </a:r>
            <a:endParaRPr lang="tr-TR" sz="36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University of </a:t>
            </a:r>
            <a:r>
              <a:rPr lang="tr-TR" sz="3600" dirty="0" err="1" smtClean="0"/>
              <a:t>Huelva</a:t>
            </a:r>
            <a:r>
              <a:rPr lang="tr-TR" sz="3600" dirty="0" smtClean="0"/>
              <a:t> (</a:t>
            </a:r>
            <a:r>
              <a:rPr lang="tr-TR" sz="3600" dirty="0" err="1" smtClean="0"/>
              <a:t>Spain</a:t>
            </a:r>
            <a:r>
              <a:rPr lang="tr-TR" sz="3600" dirty="0" smtClean="0"/>
              <a:t>) </a:t>
            </a:r>
            <a:endParaRPr lang="tr-TR" sz="36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/>
              <a:t>University of </a:t>
            </a:r>
            <a:r>
              <a:rPr lang="tr-TR" sz="3600" dirty="0" err="1"/>
              <a:t>London</a:t>
            </a:r>
            <a:r>
              <a:rPr lang="tr-TR" sz="3600" dirty="0"/>
              <a:t> </a:t>
            </a:r>
            <a:r>
              <a:rPr lang="tr-TR" sz="3600" dirty="0" smtClean="0"/>
              <a:t>(UK) </a:t>
            </a:r>
            <a:endParaRPr lang="tr-TR" sz="3600" dirty="0"/>
          </a:p>
          <a:p>
            <a:pPr marL="0" indent="0">
              <a:buNone/>
            </a:pPr>
            <a:endParaRPr lang="tr-TR" sz="3600" dirty="0" smtClean="0"/>
          </a:p>
          <a:p>
            <a:pPr marL="0" indent="0">
              <a:buNone/>
            </a:pPr>
            <a:r>
              <a:rPr lang="tr-TR" sz="3600" b="1" dirty="0" err="1" smtClean="0"/>
              <a:t>Some</a:t>
            </a:r>
            <a:r>
              <a:rPr lang="tr-TR" sz="3600" b="1" dirty="0" smtClean="0"/>
              <a:t> of </a:t>
            </a:r>
            <a:r>
              <a:rPr lang="tr-TR" sz="3600" b="1" dirty="0" err="1" smtClean="0"/>
              <a:t>the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University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Agreements</a:t>
            </a:r>
            <a:r>
              <a:rPr lang="tr-TR" sz="3600" b="1" dirty="0" smtClean="0"/>
              <a:t> 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 smtClean="0"/>
              <a:t>Boston </a:t>
            </a:r>
            <a:r>
              <a:rPr lang="tr-TR" sz="3600" dirty="0" err="1" smtClean="0"/>
              <a:t>University</a:t>
            </a:r>
            <a:r>
              <a:rPr lang="tr-TR" sz="3600" dirty="0" smtClean="0"/>
              <a:t> (US)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 smtClean="0"/>
              <a:t>University of </a:t>
            </a:r>
            <a:r>
              <a:rPr lang="tr-TR" sz="3600" dirty="0" err="1" smtClean="0"/>
              <a:t>Alberta</a:t>
            </a:r>
            <a:r>
              <a:rPr lang="tr-TR" sz="3600" dirty="0" smtClean="0"/>
              <a:t> (</a:t>
            </a:r>
            <a:r>
              <a:rPr lang="tr-TR" sz="3600" dirty="0" err="1" smtClean="0"/>
              <a:t>Canada</a:t>
            </a:r>
            <a:r>
              <a:rPr lang="tr-TR" sz="3600" dirty="0"/>
              <a:t>) </a:t>
            </a:r>
            <a:endParaRPr lang="tr-TR" sz="36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3600" dirty="0" smtClean="0"/>
              <a:t>University of York (</a:t>
            </a:r>
            <a:r>
              <a:rPr lang="tr-TR" sz="3600" dirty="0" err="1" smtClean="0"/>
              <a:t>Canada</a:t>
            </a:r>
            <a:r>
              <a:rPr lang="tr-TR" sz="3600" dirty="0"/>
              <a:t>) </a:t>
            </a:r>
          </a:p>
          <a:p>
            <a:pPr marL="0" indent="0">
              <a:buNone/>
            </a:pPr>
            <a:endParaRPr lang="tr-TR" sz="2900" dirty="0" smtClean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Research</a:t>
            </a:r>
            <a:r>
              <a:rPr lang="tr-TR" dirty="0" smtClean="0"/>
              <a:t> </a:t>
            </a:r>
            <a:r>
              <a:rPr lang="tr-TR" dirty="0" err="1" smtClean="0"/>
              <a:t>Facilities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4" y="1303284"/>
            <a:ext cx="6861226" cy="4822880"/>
          </a:xfrm>
        </p:spPr>
        <p:txBody>
          <a:bodyPr>
            <a:normAutofit/>
          </a:bodyPr>
          <a:lstStyle/>
          <a:p>
            <a:r>
              <a:rPr lang="tr-TR" sz="1400" b="1" dirty="0" err="1" smtClean="0"/>
              <a:t>Department</a:t>
            </a:r>
            <a:r>
              <a:rPr lang="tr-TR" sz="1400" b="1" dirty="0" smtClean="0"/>
              <a:t> </a:t>
            </a:r>
            <a:r>
              <a:rPr lang="tr-TR" sz="1400" b="1" dirty="0"/>
              <a:t>Library, Abdullah Kuran </a:t>
            </a:r>
            <a:r>
              <a:rPr lang="tr-TR" sz="1400" b="1" dirty="0" smtClean="0"/>
              <a:t>Library</a:t>
            </a:r>
          </a:p>
          <a:p>
            <a:endParaRPr lang="tr-TR" sz="1400" dirty="0"/>
          </a:p>
          <a:p>
            <a:r>
              <a:rPr lang="tr-TR" sz="1400" b="1" dirty="0" err="1"/>
              <a:t>Computer</a:t>
            </a:r>
            <a:r>
              <a:rPr lang="tr-TR" sz="1400" b="1" dirty="0"/>
              <a:t> </a:t>
            </a:r>
            <a:r>
              <a:rPr lang="tr-TR" sz="1400" b="1" dirty="0" err="1" smtClean="0"/>
              <a:t>Laboratory</a:t>
            </a:r>
            <a:r>
              <a:rPr lang="tr-TR" sz="1400" b="1" dirty="0" smtClean="0"/>
              <a:t> (</a:t>
            </a:r>
            <a:r>
              <a:rPr lang="tr-TR" sz="1400" b="1" dirty="0" err="1" smtClean="0"/>
              <a:t>Capacity</a:t>
            </a:r>
            <a:r>
              <a:rPr lang="tr-TR" sz="1400" b="1" dirty="0" smtClean="0"/>
              <a:t>: 25 </a:t>
            </a:r>
            <a:r>
              <a:rPr lang="tr-TR" sz="1400" b="1" dirty="0" err="1" smtClean="0"/>
              <a:t>people</a:t>
            </a:r>
            <a:r>
              <a:rPr lang="tr-TR" sz="1400" b="1" dirty="0" smtClean="0"/>
              <a:t>)</a:t>
            </a:r>
          </a:p>
          <a:p>
            <a:endParaRPr lang="tr-TR" sz="1400" b="1" dirty="0"/>
          </a:p>
          <a:p>
            <a:pPr marL="0" indent="0">
              <a:buNone/>
            </a:pPr>
            <a:r>
              <a:rPr lang="tr-TR" sz="1400" dirty="0"/>
              <a:t>  	- Analysis Software: SPSS, </a:t>
            </a:r>
            <a:r>
              <a:rPr lang="tr-TR" sz="1400" dirty="0" err="1" smtClean="0"/>
              <a:t>Nvivo</a:t>
            </a:r>
            <a:endParaRPr lang="tr-TR" sz="1400" dirty="0" smtClean="0"/>
          </a:p>
          <a:p>
            <a:pPr marL="0" indent="0">
              <a:buNone/>
            </a:pPr>
            <a:endParaRPr lang="tr-TR" sz="1400" dirty="0" smtClean="0"/>
          </a:p>
          <a:p>
            <a:r>
              <a:rPr lang="tr-TR" sz="1400" b="1" dirty="0" smtClean="0"/>
              <a:t>Prof. Dr. Cem Alptekin </a:t>
            </a:r>
            <a:r>
              <a:rPr lang="tr-TR" sz="1400" b="1" dirty="0" err="1" smtClean="0"/>
              <a:t>Eye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Tracking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Laboratory</a:t>
            </a:r>
            <a:r>
              <a:rPr lang="tr-TR" sz="1400" b="1" dirty="0" smtClean="0"/>
              <a:t> </a:t>
            </a:r>
          </a:p>
          <a:p>
            <a:endParaRPr lang="tr-TR" sz="1400" b="1" dirty="0" smtClean="0"/>
          </a:p>
          <a:p>
            <a:pPr lvl="1">
              <a:buFontTx/>
              <a:buChar char="-"/>
            </a:pPr>
            <a:r>
              <a:rPr lang="tr-TR" sz="1400" dirty="0" smtClean="0"/>
              <a:t>Experimental Software: E-prime, Superlab, Paradigm, ASL Results </a:t>
            </a:r>
          </a:p>
          <a:p>
            <a:pPr lvl="1">
              <a:buFontTx/>
              <a:buChar char="-"/>
            </a:pPr>
            <a:endParaRPr lang="tr-TR" sz="1400" dirty="0"/>
          </a:p>
          <a:p>
            <a:pPr lvl="1">
              <a:buFontTx/>
              <a:buChar char="-"/>
            </a:pPr>
            <a:r>
              <a:rPr lang="tr-TR" sz="1400" dirty="0" smtClean="0"/>
              <a:t>                   </a:t>
            </a:r>
          </a:p>
          <a:p>
            <a:pPr lvl="1">
              <a:buFontTx/>
              <a:buChar char="-"/>
            </a:pPr>
            <a:endParaRPr lang="tr-TR" sz="1400" dirty="0"/>
          </a:p>
          <a:p>
            <a:pPr lvl="1">
              <a:buFontTx/>
              <a:buChar char="-"/>
            </a:pPr>
            <a:r>
              <a:rPr lang="tr-TR" sz="1400" dirty="0" smtClean="0"/>
              <a:t>                </a:t>
            </a:r>
            <a:r>
              <a:rPr lang="tr-TR" sz="1400" dirty="0" err="1" smtClean="0"/>
              <a:t>Eye</a:t>
            </a:r>
            <a:r>
              <a:rPr lang="tr-TR" sz="1400" dirty="0" smtClean="0"/>
              <a:t> trackers:     ASL D6 (60 Hz) </a:t>
            </a:r>
          </a:p>
          <a:p>
            <a:pPr marL="457200" lvl="1" indent="0">
              <a:buNone/>
            </a:pPr>
            <a:r>
              <a:rPr lang="tr-TR" sz="1400" dirty="0" smtClean="0"/>
              <a:t>                                                   Eyelink 1000 Plus </a:t>
            </a:r>
          </a:p>
          <a:p>
            <a:pPr marL="457200" lvl="1" indent="0">
              <a:buNone/>
            </a:pPr>
            <a:endParaRPr lang="tr-TR" sz="1400" dirty="0"/>
          </a:p>
          <a:p>
            <a:pPr marL="457200" lvl="1" indent="0">
              <a:buNone/>
            </a:pPr>
            <a:endParaRPr lang="tr-TR" sz="1400" dirty="0"/>
          </a:p>
          <a:p>
            <a:pPr marL="457200" lvl="1" indent="0">
              <a:buNone/>
            </a:pPr>
            <a:endParaRPr lang="tr-TR" sz="1400" dirty="0"/>
          </a:p>
          <a:p>
            <a:pPr marL="457200" lvl="1" indent="0">
              <a:buNone/>
            </a:pPr>
            <a:endParaRPr lang="tr-TR" sz="1400" dirty="0" smtClean="0"/>
          </a:p>
          <a:p>
            <a:endParaRPr lang="tr-TR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 descr="C:\Users\filiz\Desktop\la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06" y="4390412"/>
            <a:ext cx="2468880" cy="18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as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64" y="3782878"/>
            <a:ext cx="1645920" cy="21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2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4" y="1350628"/>
            <a:ext cx="6861226" cy="47755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err="1" smtClean="0"/>
              <a:t>Faculty</a:t>
            </a:r>
            <a:r>
              <a:rPr lang="tr-TR" sz="2400" dirty="0" smtClean="0"/>
              <a:t> Grant 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Institute</a:t>
            </a:r>
            <a:r>
              <a:rPr lang="tr-TR" sz="2400" dirty="0" smtClean="0"/>
              <a:t> of </a:t>
            </a:r>
            <a:r>
              <a:rPr lang="tr-TR" sz="2400" dirty="0" err="1" smtClean="0"/>
              <a:t>Social</a:t>
            </a:r>
            <a:r>
              <a:rPr lang="tr-TR" sz="2400" dirty="0" smtClean="0"/>
              <a:t> </a:t>
            </a:r>
            <a:r>
              <a:rPr lang="tr-TR" sz="2400" dirty="0" err="1" smtClean="0"/>
              <a:t>Sciences</a:t>
            </a:r>
            <a:r>
              <a:rPr lang="tr-TR" sz="2400" dirty="0" smtClean="0"/>
              <a:t> Grant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BUVAK Grant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BÜMED Grant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TÜBİTAK, BAP </a:t>
            </a:r>
            <a:r>
              <a:rPr lang="tr-TR" sz="2400" dirty="0" err="1" smtClean="0"/>
              <a:t>Projects</a:t>
            </a:r>
            <a:r>
              <a:rPr lang="tr-TR" sz="2400" dirty="0" smtClean="0"/>
              <a:t> 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ÖYP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Awards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23</a:t>
            </a:fld>
            <a:endParaRPr lang="en-US"/>
          </a:p>
        </p:txBody>
      </p:sp>
      <p:pic>
        <p:nvPicPr>
          <p:cNvPr id="2051" name="Picture 3" descr="G:\RESİM\2014\07-2014\Grad 2014\IMG_68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30131" r="7932"/>
          <a:stretch/>
        </p:blipFill>
        <p:spPr bwMode="auto">
          <a:xfrm>
            <a:off x="5826152" y="4311941"/>
            <a:ext cx="2860647" cy="204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Projects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4" y="1384184"/>
            <a:ext cx="6861226" cy="4741980"/>
          </a:xfrm>
        </p:spPr>
        <p:txBody>
          <a:bodyPr/>
          <a:lstStyle/>
          <a:p>
            <a:r>
              <a:rPr lang="en-US" sz="1400" dirty="0"/>
              <a:t>Morphological Processing in a Foreign Language: The Cases of Turkish and </a:t>
            </a:r>
            <a:r>
              <a:rPr lang="en-US" sz="1400" dirty="0" smtClean="0"/>
              <a:t>English</a:t>
            </a:r>
            <a:r>
              <a:rPr lang="tr-TR" sz="1400" dirty="0" smtClean="0"/>
              <a:t>, Ayşe Gürel</a:t>
            </a:r>
            <a:r>
              <a:rPr lang="tr-TR" sz="1400" dirty="0"/>
              <a:t>, TÜBİTAK </a:t>
            </a:r>
            <a:r>
              <a:rPr lang="tr-TR" sz="1400" dirty="0" smtClean="0"/>
              <a:t>Project, </a:t>
            </a:r>
            <a:r>
              <a:rPr lang="tr-TR" sz="1400" dirty="0"/>
              <a:t>(</a:t>
            </a:r>
            <a:r>
              <a:rPr lang="tr-TR" sz="1400" dirty="0" smtClean="0"/>
              <a:t>2012-2015) </a:t>
            </a:r>
          </a:p>
          <a:p>
            <a:endParaRPr lang="tr-TR" sz="1400" dirty="0" smtClean="0"/>
          </a:p>
          <a:p>
            <a:r>
              <a:rPr lang="en-US" sz="1400" dirty="0"/>
              <a:t>Identity Construction in Foreign Language Learning (</a:t>
            </a:r>
            <a:r>
              <a:rPr lang="en-US" sz="1400" dirty="0" err="1"/>
              <a:t>Yabancı</a:t>
            </a:r>
            <a:r>
              <a:rPr lang="en-US" sz="1400" dirty="0"/>
              <a:t> </a:t>
            </a:r>
            <a:r>
              <a:rPr lang="en-US" sz="1400" dirty="0" err="1"/>
              <a:t>dil</a:t>
            </a:r>
            <a:r>
              <a:rPr lang="en-US" sz="1400" dirty="0"/>
              <a:t> </a:t>
            </a:r>
            <a:r>
              <a:rPr lang="en-US" sz="1400" dirty="0" err="1"/>
              <a:t>öğreniminde</a:t>
            </a:r>
            <a:r>
              <a:rPr lang="en-US" sz="1400" dirty="0"/>
              <a:t> </a:t>
            </a:r>
            <a:r>
              <a:rPr lang="en-US" sz="1400" dirty="0" err="1"/>
              <a:t>yapılandırması</a:t>
            </a:r>
            <a:r>
              <a:rPr lang="en-US" sz="1400" dirty="0" smtClean="0"/>
              <a:t>)</a:t>
            </a:r>
            <a:r>
              <a:rPr lang="tr-TR" sz="1400" dirty="0" smtClean="0"/>
              <a:t>, BAP Project, Yasemin Bayyurt, (2011-2015</a:t>
            </a:r>
            <a:r>
              <a:rPr lang="tr-TR" sz="1400" dirty="0"/>
              <a:t>) </a:t>
            </a:r>
            <a:endParaRPr lang="tr-TR" sz="1400" dirty="0" smtClean="0"/>
          </a:p>
          <a:p>
            <a:endParaRPr lang="tr-TR" sz="1400" dirty="0"/>
          </a:p>
          <a:p>
            <a:r>
              <a:rPr lang="en-US" sz="1400" dirty="0"/>
              <a:t>European Union, Education and Youth Center, Lifelong </a:t>
            </a:r>
            <a:r>
              <a:rPr lang="en-US" sz="1400" dirty="0" smtClean="0"/>
              <a:t>Learning</a:t>
            </a:r>
            <a:r>
              <a:rPr lang="tr-TR" sz="1400" dirty="0" smtClean="0"/>
              <a:t> </a:t>
            </a:r>
            <a:r>
              <a:rPr lang="en-US" sz="1400" dirty="0" err="1" smtClean="0"/>
              <a:t>Programme</a:t>
            </a:r>
            <a:r>
              <a:rPr lang="en-US" sz="1400" dirty="0"/>
              <a:t>, Leonardo da Vinci Transfer of Innovation Project: M-LARG: “M-Learning for </a:t>
            </a:r>
            <a:r>
              <a:rPr lang="en-US" sz="1400" dirty="0" smtClean="0"/>
              <a:t>the</a:t>
            </a:r>
            <a:r>
              <a:rPr lang="tr-TR" sz="1400" dirty="0" smtClean="0"/>
              <a:t> </a:t>
            </a:r>
            <a:r>
              <a:rPr lang="en-US" sz="1400" dirty="0" smtClean="0"/>
              <a:t>young </a:t>
            </a:r>
            <a:r>
              <a:rPr lang="en-US" sz="1400" dirty="0"/>
              <a:t>people (students) at risk groups</a:t>
            </a:r>
            <a:r>
              <a:rPr lang="en-US" sz="1400" dirty="0" smtClean="0"/>
              <a:t>”</a:t>
            </a:r>
            <a:r>
              <a:rPr lang="tr-TR" sz="1400" dirty="0" smtClean="0"/>
              <a:t>, Yasemin Bayyurt, (2009-2012) </a:t>
            </a:r>
          </a:p>
          <a:p>
            <a:endParaRPr lang="tr-TR" sz="1400" dirty="0"/>
          </a:p>
          <a:p>
            <a:r>
              <a:rPr lang="tr-TR" sz="1400" dirty="0" smtClean="0"/>
              <a:t>TÖDİL </a:t>
            </a:r>
            <a:r>
              <a:rPr lang="tr-TR" sz="1400" dirty="0"/>
              <a:t>Projesi: Tek dilli ve </a:t>
            </a:r>
            <a:r>
              <a:rPr lang="tr-TR" sz="1400" dirty="0" err="1"/>
              <a:t>ikidilli</a:t>
            </a:r>
            <a:r>
              <a:rPr lang="tr-TR" sz="1400" dirty="0"/>
              <a:t> çocuklarda Özgün dil bozukluklarının</a:t>
            </a:r>
          </a:p>
          <a:p>
            <a:pPr marL="0" indent="0">
              <a:buNone/>
            </a:pPr>
            <a:r>
              <a:rPr lang="tr-TR" sz="1400" dirty="0" smtClean="0"/>
              <a:t>	değerlendirilmesi (Assessment of specific language impairment in monolingual  	and bilingual children ). </a:t>
            </a:r>
            <a:r>
              <a:rPr lang="tr-TR" sz="1400" dirty="0"/>
              <a:t>TÜBİTAK </a:t>
            </a:r>
            <a:r>
              <a:rPr lang="tr-TR" sz="1400" dirty="0" smtClean="0"/>
              <a:t>Project, Belma Haznedar, (2009-2012) </a:t>
            </a:r>
            <a:endParaRPr lang="tr-TR" sz="1400" dirty="0"/>
          </a:p>
          <a:p>
            <a:pPr marL="0" indent="0">
              <a:buNone/>
            </a:pPr>
            <a:endParaRPr lang="tr-TR" sz="1400" dirty="0" smtClean="0"/>
          </a:p>
          <a:p>
            <a:r>
              <a:rPr lang="en-US" sz="1400" dirty="0"/>
              <a:t>A corpus-based meta-pragmatic analysis of academic writing in an EFL context (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metinlerde</a:t>
            </a:r>
            <a:r>
              <a:rPr lang="en-US" sz="1400" dirty="0"/>
              <a:t> </a:t>
            </a:r>
            <a:r>
              <a:rPr lang="en-US" sz="1400" dirty="0" err="1"/>
              <a:t>üstsöylem</a:t>
            </a:r>
            <a:r>
              <a:rPr lang="en-US" sz="1400" dirty="0"/>
              <a:t> (</a:t>
            </a:r>
            <a:r>
              <a:rPr lang="en-US" sz="1400" dirty="0" err="1"/>
              <a:t>metadiscourse</a:t>
            </a:r>
            <a:r>
              <a:rPr lang="en-US" sz="1400" dirty="0"/>
              <a:t>) </a:t>
            </a:r>
            <a:r>
              <a:rPr lang="en-US" sz="1400" dirty="0" err="1"/>
              <a:t>ögelerine</a:t>
            </a:r>
            <a:r>
              <a:rPr lang="en-US" sz="1400" dirty="0"/>
              <a:t> </a:t>
            </a:r>
            <a:r>
              <a:rPr lang="en-US" sz="1400" dirty="0" err="1"/>
              <a:t>edimbilimsel</a:t>
            </a:r>
            <a:r>
              <a:rPr lang="en-US" sz="1400" dirty="0"/>
              <a:t> </a:t>
            </a:r>
            <a:r>
              <a:rPr lang="en-US" sz="1400" dirty="0" err="1"/>
              <a:t>bir</a:t>
            </a:r>
            <a:r>
              <a:rPr lang="en-US" sz="1400" dirty="0"/>
              <a:t> </a:t>
            </a:r>
            <a:r>
              <a:rPr lang="en-US" sz="1400" dirty="0" err="1"/>
              <a:t>bakış</a:t>
            </a:r>
            <a:r>
              <a:rPr lang="en-US" sz="1400" dirty="0" smtClean="0"/>
              <a:t>)</a:t>
            </a:r>
            <a:r>
              <a:rPr lang="tr-TR" sz="1400" dirty="0" smtClean="0"/>
              <a:t>, BAP Project, Yasemin Bayyurt (2010-2013) </a:t>
            </a:r>
          </a:p>
          <a:p>
            <a:endParaRPr lang="tr-TR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Publications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25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15" y="942092"/>
            <a:ext cx="2476500" cy="34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44" y="1253560"/>
            <a:ext cx="1905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7" y="2188652"/>
            <a:ext cx="1654145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113" y="4151851"/>
            <a:ext cx="237744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29" y="274639"/>
            <a:ext cx="21812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65" y="400050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906443"/>
            <a:ext cx="113982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3212" t="1215" r="14952" b="5684"/>
          <a:stretch/>
        </p:blipFill>
        <p:spPr>
          <a:xfrm>
            <a:off x="4374553" y="4357644"/>
            <a:ext cx="1917420" cy="2194560"/>
          </a:xfrm>
          <a:prstGeom prst="rect">
            <a:avLst/>
          </a:prstGeom>
        </p:spPr>
      </p:pic>
      <p:pic>
        <p:nvPicPr>
          <p:cNvPr id="12" name="Picture 2" descr="C:\Users\filiz\Desktop\imag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3574" r="6858" b="3257"/>
          <a:stretch/>
        </p:blipFill>
        <p:spPr bwMode="auto">
          <a:xfrm>
            <a:off x="344488" y="143308"/>
            <a:ext cx="1463040" cy="20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175" y="318050"/>
            <a:ext cx="7394894" cy="896058"/>
          </a:xfrm>
        </p:spPr>
        <p:txBody>
          <a:bodyPr>
            <a:normAutofit/>
          </a:bodyPr>
          <a:lstStyle/>
          <a:p>
            <a:r>
              <a:rPr lang="tr-TR" dirty="0" smtClean="0"/>
              <a:t>Selection of </a:t>
            </a:r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Conferences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4" y="1367406"/>
            <a:ext cx="6861226" cy="475875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8404" y="6356350"/>
            <a:ext cx="1662303" cy="365125"/>
          </a:xfrm>
        </p:spPr>
        <p:txBody>
          <a:bodyPr/>
          <a:lstStyle/>
          <a:p>
            <a:fld id="{4BEF9020-7E06-6949-A05A-E1A6981B7352}" type="slidenum">
              <a:rPr lang="en-US" smtClean="0"/>
              <a:t>26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5280"/>
          <a:stretch/>
        </p:blipFill>
        <p:spPr bwMode="auto">
          <a:xfrm>
            <a:off x="6096591" y="3639156"/>
            <a:ext cx="2614116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67"/>
          <a:stretch/>
        </p:blipFill>
        <p:spPr bwMode="auto">
          <a:xfrm>
            <a:off x="3675422" y="3805983"/>
            <a:ext cx="215492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3"/>
          <a:stretch/>
        </p:blipFill>
        <p:spPr bwMode="auto">
          <a:xfrm>
            <a:off x="6120499" y="1367405"/>
            <a:ext cx="2566300" cy="162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24515" r="31651" b="-8582"/>
          <a:stretch/>
        </p:blipFill>
        <p:spPr bwMode="auto">
          <a:xfrm>
            <a:off x="734033" y="2571517"/>
            <a:ext cx="4155347" cy="106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27" y="2493441"/>
            <a:ext cx="227342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24" y="1214108"/>
            <a:ext cx="3369996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74" y="3913476"/>
            <a:ext cx="1287563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603513"/>
            <a:ext cx="1636014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 </a:t>
            </a:r>
            <a:r>
              <a:rPr lang="tr-TR" dirty="0" err="1" smtClean="0"/>
              <a:t>Selection</a:t>
            </a:r>
            <a:r>
              <a:rPr lang="tr-TR" dirty="0" smtClean="0"/>
              <a:t> of </a:t>
            </a:r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Talks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133" y="1914272"/>
            <a:ext cx="7340366" cy="47923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err="1"/>
              <a:t>Alister</a:t>
            </a:r>
            <a:r>
              <a:rPr lang="en-US" sz="1200" dirty="0"/>
              <a:t> </a:t>
            </a:r>
            <a:r>
              <a:rPr lang="en-US" sz="1200" dirty="0" smtClean="0"/>
              <a:t>Cumming</a:t>
            </a:r>
            <a:r>
              <a:rPr lang="tr-TR" sz="1200" dirty="0" smtClean="0"/>
              <a:t>, </a:t>
            </a:r>
            <a:r>
              <a:rPr lang="en-US" sz="1200" i="1" dirty="0" smtClean="0"/>
              <a:t>Connecting </a:t>
            </a:r>
            <a:r>
              <a:rPr lang="en-US" sz="1200" i="1" dirty="0"/>
              <a:t>Writing and Reading Assessments to Language Teaching and Learning: Distinguishing Alternative Purposes</a:t>
            </a:r>
            <a:endParaRPr lang="tr-TR" sz="1200" i="1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 smtClean="0"/>
              <a:t>Nina </a:t>
            </a:r>
            <a:r>
              <a:rPr lang="tr-TR" sz="1200" dirty="0" err="1" smtClean="0"/>
              <a:t>Spada</a:t>
            </a:r>
            <a:r>
              <a:rPr lang="tr-TR" sz="1200" dirty="0" smtClean="0"/>
              <a:t> - </a:t>
            </a:r>
            <a:r>
              <a:rPr lang="en-US" sz="1200" i="1" dirty="0" smtClean="0"/>
              <a:t>Exploring </a:t>
            </a:r>
            <a:r>
              <a:rPr lang="en-US" sz="1200" i="1" dirty="0"/>
              <a:t>the Contributions of Instruction to Different Types of </a:t>
            </a:r>
            <a:r>
              <a:rPr lang="en-US" sz="1200" i="1" dirty="0" smtClean="0"/>
              <a:t>L2</a:t>
            </a:r>
            <a:r>
              <a:rPr lang="tr-TR" sz="1200" i="1" dirty="0" smtClean="0"/>
              <a:t> </a:t>
            </a:r>
            <a:r>
              <a:rPr lang="en-US" sz="1200" i="1" dirty="0" smtClean="0"/>
              <a:t>Knowledge</a:t>
            </a:r>
            <a:endParaRPr lang="tr-TR" sz="1200" i="1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/>
              <a:t>Robert </a:t>
            </a:r>
            <a:r>
              <a:rPr lang="tr-TR" sz="1200" dirty="0" err="1" smtClean="0"/>
              <a:t>DeKeyser</a:t>
            </a:r>
            <a:r>
              <a:rPr lang="tr-TR" sz="1200" dirty="0" smtClean="0"/>
              <a:t> - </a:t>
            </a:r>
            <a:r>
              <a:rPr lang="en-US" sz="1200" i="1" dirty="0" smtClean="0"/>
              <a:t>The </a:t>
            </a:r>
            <a:r>
              <a:rPr lang="en-US" sz="1200" i="1" dirty="0"/>
              <a:t>Elusive Construct of Implicit Second Language Knowledge: Measurements </a:t>
            </a:r>
            <a:r>
              <a:rPr lang="tr-TR" sz="1200" i="1" dirty="0" smtClean="0"/>
              <a:t>  </a:t>
            </a:r>
            <a:r>
              <a:rPr lang="en-US" sz="1200" i="1" dirty="0" smtClean="0"/>
              <a:t>and Alternatives</a:t>
            </a:r>
            <a:endParaRPr lang="tr-TR" sz="1200" i="1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 err="1" smtClean="0"/>
              <a:t>Enric</a:t>
            </a:r>
            <a:r>
              <a:rPr lang="tr-TR" sz="1200" dirty="0" smtClean="0"/>
              <a:t> </a:t>
            </a:r>
            <a:r>
              <a:rPr lang="tr-TR" sz="1200" dirty="0" err="1" smtClean="0"/>
              <a:t>Llurda</a:t>
            </a:r>
            <a:r>
              <a:rPr lang="tr-TR" sz="1200" dirty="0" smtClean="0"/>
              <a:t>, </a:t>
            </a:r>
            <a:r>
              <a:rPr lang="en-US" sz="1200" i="1" dirty="0" smtClean="0"/>
              <a:t>English </a:t>
            </a:r>
            <a:r>
              <a:rPr lang="en-US" sz="1200" i="1" dirty="0"/>
              <a:t>and Linguistic Diversity in the European Higher Education </a:t>
            </a:r>
            <a:r>
              <a:rPr lang="en-US" sz="1200" i="1" dirty="0" smtClean="0"/>
              <a:t>Area</a:t>
            </a:r>
            <a:endParaRPr lang="tr-TR" sz="1200" i="1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 err="1"/>
              <a:t>Fred</a:t>
            </a:r>
            <a:r>
              <a:rPr lang="tr-TR" sz="1200" dirty="0"/>
              <a:t> </a:t>
            </a:r>
            <a:r>
              <a:rPr lang="tr-TR" sz="1200" dirty="0" err="1" smtClean="0"/>
              <a:t>Genesee</a:t>
            </a:r>
            <a:r>
              <a:rPr lang="tr-TR" sz="1200" dirty="0" smtClean="0"/>
              <a:t>, </a:t>
            </a:r>
            <a:r>
              <a:rPr lang="en-US" sz="1200" i="1" dirty="0" smtClean="0"/>
              <a:t>Teaching </a:t>
            </a:r>
            <a:r>
              <a:rPr lang="en-US" sz="1200" i="1" dirty="0"/>
              <a:t>and Learning in Bilingual Programs: Lessons from Canadian </a:t>
            </a:r>
            <a:r>
              <a:rPr lang="en-US" sz="1200" i="1" dirty="0" smtClean="0"/>
              <a:t>Research</a:t>
            </a:r>
            <a:endParaRPr lang="tr-TR" sz="1200" i="1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Michael T. </a:t>
            </a:r>
            <a:r>
              <a:rPr lang="en-US" sz="1200" dirty="0" smtClean="0"/>
              <a:t>Ullman</a:t>
            </a:r>
            <a:r>
              <a:rPr lang="tr-TR" sz="1200" dirty="0" smtClean="0"/>
              <a:t>, </a:t>
            </a:r>
            <a:r>
              <a:rPr lang="en-US" sz="1200" i="1" dirty="0" smtClean="0"/>
              <a:t>A </a:t>
            </a:r>
            <a:r>
              <a:rPr lang="en-US" sz="1200" i="1" dirty="0"/>
              <a:t>Multidisciplinary Investigation of the </a:t>
            </a:r>
            <a:r>
              <a:rPr lang="en-US" sz="1200" i="1" dirty="0" err="1"/>
              <a:t>Neurocognition</a:t>
            </a:r>
            <a:r>
              <a:rPr lang="en-US" sz="1200" i="1" dirty="0"/>
              <a:t> of First and Second Language	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/>
              <a:t>Lydia </a:t>
            </a:r>
            <a:r>
              <a:rPr lang="tr-TR" sz="1200" dirty="0" smtClean="0"/>
              <a:t>White, </a:t>
            </a:r>
            <a:r>
              <a:rPr lang="tr-TR" sz="1200" i="1" dirty="0" smtClean="0"/>
              <a:t>L2 </a:t>
            </a:r>
            <a:r>
              <a:rPr lang="tr-TR" sz="1200" i="1" dirty="0" err="1" smtClean="0"/>
              <a:t>Pronoun</a:t>
            </a:r>
            <a:r>
              <a:rPr lang="tr-TR" sz="1200" i="1" dirty="0" smtClean="0"/>
              <a:t> </a:t>
            </a:r>
            <a:r>
              <a:rPr lang="tr-TR" sz="1200" i="1" dirty="0" err="1"/>
              <a:t>I</a:t>
            </a:r>
            <a:r>
              <a:rPr lang="tr-TR" sz="1200" i="1" dirty="0" err="1" smtClean="0"/>
              <a:t>nterpretation</a:t>
            </a:r>
            <a:r>
              <a:rPr lang="tr-TR" sz="1200" i="1" dirty="0" smtClean="0"/>
              <a:t>, </a:t>
            </a:r>
            <a:r>
              <a:rPr lang="tr-TR" sz="1200" i="1" dirty="0" err="1" smtClean="0"/>
              <a:t>Problems</a:t>
            </a:r>
            <a:r>
              <a:rPr lang="tr-TR" sz="1200" i="1" dirty="0" smtClean="0"/>
              <a:t> of </a:t>
            </a:r>
            <a:r>
              <a:rPr lang="tr-TR" sz="1200" i="1" dirty="0" err="1"/>
              <a:t>I</a:t>
            </a:r>
            <a:r>
              <a:rPr lang="tr-TR" sz="1200" i="1" dirty="0" err="1" smtClean="0"/>
              <a:t>nterpretation</a:t>
            </a:r>
            <a:r>
              <a:rPr lang="tr-TR" sz="1200" i="1" dirty="0" smtClean="0"/>
              <a:t> </a:t>
            </a:r>
            <a:r>
              <a:rPr lang="tr-TR" sz="1200" i="1" dirty="0" err="1"/>
              <a:t>o</a:t>
            </a:r>
            <a:r>
              <a:rPr lang="tr-TR" sz="1200" i="1" dirty="0" err="1" smtClean="0"/>
              <a:t>r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Representation</a:t>
            </a:r>
            <a:r>
              <a:rPr lang="tr-TR" sz="1200" i="1" dirty="0" smtClean="0"/>
              <a:t>?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 smtClean="0"/>
              <a:t>Barış Korkmaz, </a:t>
            </a:r>
            <a:r>
              <a:rPr lang="tr-TR" sz="1200" i="1" dirty="0" err="1" smtClean="0"/>
              <a:t>The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Neurobiological</a:t>
            </a:r>
            <a:r>
              <a:rPr lang="tr-TR" sz="1200" i="1" dirty="0" smtClean="0"/>
              <a:t> </a:t>
            </a:r>
            <a:r>
              <a:rPr lang="tr-TR" sz="1200" i="1" dirty="0" err="1" smtClean="0"/>
              <a:t>Foundations</a:t>
            </a:r>
            <a:r>
              <a:rPr lang="tr-TR" sz="1200" i="1" dirty="0" smtClean="0"/>
              <a:t> of Reading 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 smtClean="0"/>
              <a:t>Mustafa Polat, </a:t>
            </a:r>
            <a:r>
              <a:rPr lang="en-US" sz="1200" i="1" dirty="0" smtClean="0"/>
              <a:t>Emerging </a:t>
            </a:r>
            <a:r>
              <a:rPr lang="en-US" sz="1200" i="1" dirty="0"/>
              <a:t>Technologies in Language Pedagogy: Language Learners’ Perceptions through the Lenses of Innovation Diffusion and User Intention </a:t>
            </a:r>
            <a:r>
              <a:rPr lang="en-US" sz="1200" i="1" dirty="0" smtClean="0"/>
              <a:t>Theories</a:t>
            </a:r>
            <a:endParaRPr lang="tr-TR" sz="1200" i="1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 err="1"/>
              <a:t>Lisya</a:t>
            </a:r>
            <a:r>
              <a:rPr lang="en-US" sz="1200" dirty="0"/>
              <a:t> </a:t>
            </a:r>
            <a:r>
              <a:rPr lang="en-US" sz="1200" dirty="0" err="1"/>
              <a:t>Seloni</a:t>
            </a:r>
            <a:r>
              <a:rPr lang="en-US" sz="1200" dirty="0"/>
              <a:t> &amp; Yusuf </a:t>
            </a:r>
            <a:r>
              <a:rPr lang="en-US" sz="1200" dirty="0" err="1" smtClean="0"/>
              <a:t>Sarfati</a:t>
            </a:r>
            <a:r>
              <a:rPr lang="tr-TR" sz="1200" dirty="0" smtClean="0"/>
              <a:t>, </a:t>
            </a:r>
            <a:r>
              <a:rPr lang="en-US" sz="1200" dirty="0" smtClean="0"/>
              <a:t>(</a:t>
            </a:r>
            <a:r>
              <a:rPr lang="en-US" sz="1200" i="1" dirty="0"/>
              <a:t>Trans)national language ideologies and family language practices: A life history inquiry of Judeo-Spanish in </a:t>
            </a:r>
            <a:r>
              <a:rPr lang="en-US" sz="1200" i="1" dirty="0" smtClean="0"/>
              <a:t>Turkey</a:t>
            </a:r>
            <a:endParaRPr lang="tr-TR" sz="1200" i="1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Carolina </a:t>
            </a:r>
            <a:r>
              <a:rPr lang="en-US" sz="1200" dirty="0" smtClean="0"/>
              <a:t>Spiegel</a:t>
            </a:r>
            <a:r>
              <a:rPr lang="tr-TR" sz="1200" i="1" dirty="0" smtClean="0"/>
              <a:t>, </a:t>
            </a:r>
            <a:r>
              <a:rPr lang="en-US" sz="1200" i="1" dirty="0" smtClean="0"/>
              <a:t>Language </a:t>
            </a:r>
            <a:r>
              <a:rPr lang="en-US" sz="1200" i="1" dirty="0"/>
              <a:t>change in 21st century Judeo-Spanish in </a:t>
            </a:r>
            <a:r>
              <a:rPr lang="en-US" sz="1200" i="1" dirty="0" smtClean="0"/>
              <a:t>Turkey</a:t>
            </a:r>
            <a:r>
              <a:rPr lang="tr-TR" sz="1200" i="1" dirty="0" smtClean="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 err="1" smtClean="0"/>
              <a:t>Jack</a:t>
            </a:r>
            <a:r>
              <a:rPr lang="tr-TR" sz="1200" dirty="0" smtClean="0"/>
              <a:t> </a:t>
            </a:r>
            <a:r>
              <a:rPr lang="tr-TR" sz="1200" dirty="0" err="1" smtClean="0"/>
              <a:t>Wendel</a:t>
            </a:r>
            <a:r>
              <a:rPr lang="tr-TR" sz="1200" dirty="0"/>
              <a:t>, </a:t>
            </a:r>
            <a:r>
              <a:rPr lang="tr-TR" sz="1200" i="1" dirty="0" err="1"/>
              <a:t>Linguistic</a:t>
            </a:r>
            <a:r>
              <a:rPr lang="tr-TR" sz="1200" i="1" dirty="0"/>
              <a:t> </a:t>
            </a:r>
            <a:r>
              <a:rPr lang="tr-TR" sz="1200" i="1" dirty="0" err="1"/>
              <a:t>Landscapes</a:t>
            </a:r>
            <a:r>
              <a:rPr lang="tr-TR" sz="1200" i="1" dirty="0"/>
              <a:t> of </a:t>
            </a:r>
            <a:r>
              <a:rPr lang="tr-TR" sz="1200" i="1" dirty="0" err="1" smtClean="0"/>
              <a:t>Istanbul</a:t>
            </a:r>
            <a:r>
              <a:rPr lang="tr-TR" sz="1200" i="1" dirty="0" smtClean="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200" dirty="0" smtClean="0"/>
              <a:t>Gülsen Yılmaz, </a:t>
            </a:r>
            <a:r>
              <a:rPr lang="en-US" sz="1200" i="1" dirty="0"/>
              <a:t>First language attrition, bilingualism and biculturalism</a:t>
            </a:r>
            <a:endParaRPr lang="tr-TR" sz="1200" i="1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27</a:t>
            </a:fld>
            <a:endParaRPr lang="en-US" dirty="0"/>
          </a:p>
        </p:txBody>
      </p:sp>
      <p:pic>
        <p:nvPicPr>
          <p:cNvPr id="2051" name="Picture 3" descr="C:\Users\Asus\Desktop\NinaSp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" y="0"/>
            <a:ext cx="3180766" cy="19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5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What</a:t>
            </a:r>
            <a:r>
              <a:rPr lang="tr-TR" dirty="0" smtClean="0"/>
              <a:t> do </a:t>
            </a:r>
            <a:r>
              <a:rPr lang="tr-TR" dirty="0" err="1" smtClean="0"/>
              <a:t>our</a:t>
            </a:r>
            <a:r>
              <a:rPr lang="tr-TR" dirty="0" smtClean="0"/>
              <a:t> MA/</a:t>
            </a:r>
            <a:r>
              <a:rPr lang="tr-TR" dirty="0" err="1" smtClean="0"/>
              <a:t>PhD</a:t>
            </a:r>
            <a:r>
              <a:rPr lang="tr-TR" dirty="0" smtClean="0"/>
              <a:t> </a:t>
            </a:r>
            <a:r>
              <a:rPr lang="tr-TR" dirty="0" err="1" smtClean="0"/>
              <a:t>graduates</a:t>
            </a:r>
            <a:r>
              <a:rPr lang="tr-TR" dirty="0" smtClean="0"/>
              <a:t> do?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133" y="1333850"/>
            <a:ext cx="7340366" cy="4792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i="1" dirty="0" err="1" smtClean="0"/>
              <a:t>Just</a:t>
            </a:r>
            <a:r>
              <a:rPr lang="tr-TR" sz="1800" i="1" dirty="0" smtClean="0"/>
              <a:t> a </a:t>
            </a:r>
            <a:r>
              <a:rPr lang="tr-TR" sz="1800" i="1" dirty="0" err="1" smtClean="0"/>
              <a:t>few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names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among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many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successful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professionals</a:t>
            </a:r>
            <a:r>
              <a:rPr lang="tr-TR" sz="1800" i="1" dirty="0" smtClean="0"/>
              <a:t>:</a:t>
            </a:r>
          </a:p>
          <a:p>
            <a:pPr marL="0" indent="0">
              <a:buNone/>
            </a:pPr>
            <a:endParaRPr lang="tr-TR" sz="1800" dirty="0" smtClean="0"/>
          </a:p>
          <a:p>
            <a:r>
              <a:rPr lang="tr-TR" sz="1800" dirty="0" smtClean="0"/>
              <a:t>Nur </a:t>
            </a:r>
            <a:r>
              <a:rPr lang="tr-TR" sz="1800" dirty="0"/>
              <a:t>Başak Karataş, M.A., </a:t>
            </a:r>
            <a:r>
              <a:rPr lang="tr-TR" sz="1800" dirty="0" smtClean="0"/>
              <a:t>2013, </a:t>
            </a:r>
            <a:r>
              <a:rPr lang="tr-TR" sz="1800" dirty="0" err="1" smtClean="0"/>
              <a:t>Ph.D</a:t>
            </a:r>
            <a:r>
              <a:rPr lang="tr-TR" sz="1800" dirty="0" smtClean="0"/>
              <a:t>. </a:t>
            </a:r>
            <a:r>
              <a:rPr lang="tr-TR" sz="1800" dirty="0" err="1" smtClean="0"/>
              <a:t>Student</a:t>
            </a:r>
            <a:r>
              <a:rPr lang="tr-TR" sz="1800" dirty="0" smtClean="0"/>
              <a:t>, </a:t>
            </a:r>
            <a:r>
              <a:rPr lang="tr-TR" sz="1800" dirty="0" err="1" smtClean="0"/>
              <a:t>University</a:t>
            </a:r>
            <a:r>
              <a:rPr lang="tr-TR" sz="1800" dirty="0" smtClean="0"/>
              <a:t> </a:t>
            </a:r>
            <a:r>
              <a:rPr lang="tr-TR" sz="1800" dirty="0"/>
              <a:t>of Maryland, Second Language </a:t>
            </a:r>
            <a:r>
              <a:rPr lang="tr-TR" sz="1800" dirty="0" err="1" smtClean="0"/>
              <a:t>Acquisition</a:t>
            </a:r>
            <a:endParaRPr lang="tr-TR" sz="1800" dirty="0" smtClean="0"/>
          </a:p>
          <a:p>
            <a:pPr marL="0" indent="0">
              <a:buNone/>
            </a:pPr>
            <a:endParaRPr lang="tr-TR" sz="1800" dirty="0" smtClean="0"/>
          </a:p>
          <a:p>
            <a:r>
              <a:rPr lang="tr-TR" sz="1800" dirty="0" smtClean="0"/>
              <a:t>Hatice Özata, M.A., 2013, </a:t>
            </a:r>
            <a:r>
              <a:rPr lang="tr-TR" sz="1800" dirty="0" err="1" smtClean="0"/>
              <a:t>Ph.D</a:t>
            </a:r>
            <a:r>
              <a:rPr lang="tr-TR" sz="1800" dirty="0" smtClean="0"/>
              <a:t>. </a:t>
            </a:r>
            <a:r>
              <a:rPr lang="tr-TR" sz="1800" dirty="0" err="1" smtClean="0"/>
              <a:t>Student</a:t>
            </a:r>
            <a:r>
              <a:rPr lang="tr-TR" sz="1800" dirty="0" smtClean="0"/>
              <a:t>, Boğaziçi </a:t>
            </a:r>
            <a:r>
              <a:rPr lang="tr-TR" sz="1800" dirty="0" err="1" smtClean="0"/>
              <a:t>University</a:t>
            </a:r>
            <a:r>
              <a:rPr lang="tr-TR" sz="1800" dirty="0" smtClean="0"/>
              <a:t> </a:t>
            </a:r>
          </a:p>
          <a:p>
            <a:endParaRPr lang="tr-TR" sz="1800" dirty="0"/>
          </a:p>
          <a:p>
            <a:r>
              <a:rPr lang="tr-TR" sz="1800" dirty="0" smtClean="0"/>
              <a:t>Ebru Bağ, M.A., 2009, </a:t>
            </a:r>
            <a:r>
              <a:rPr lang="tr-TR" sz="1800" dirty="0" err="1" smtClean="0"/>
              <a:t>Ph.D</a:t>
            </a:r>
            <a:r>
              <a:rPr lang="tr-TR" sz="1800" dirty="0" smtClean="0"/>
              <a:t>. Student, Toronto University, Ontario Institute for Studies in Education</a:t>
            </a:r>
            <a:r>
              <a:rPr lang="tr-TR" sz="1800" dirty="0"/>
              <a:t> </a:t>
            </a:r>
          </a:p>
          <a:p>
            <a:endParaRPr lang="tr-TR" sz="1800" dirty="0" smtClean="0"/>
          </a:p>
          <a:p>
            <a:r>
              <a:rPr lang="tr-TR" sz="1800" dirty="0" smtClean="0"/>
              <a:t>Sevdeğer Çeçen, Ph.D., 2012,  Instructor, Bilgi University, Foreign Language Education Department </a:t>
            </a:r>
          </a:p>
          <a:p>
            <a:pPr marL="0" indent="0">
              <a:buNone/>
            </a:pPr>
            <a:endParaRPr lang="tr-TR" sz="1800" dirty="0"/>
          </a:p>
          <a:p>
            <a:r>
              <a:rPr lang="tr-TR" sz="1800" dirty="0"/>
              <a:t>Filiz Çele, </a:t>
            </a:r>
            <a:r>
              <a:rPr lang="tr-TR" sz="1800" dirty="0" err="1"/>
              <a:t>Ph.D</a:t>
            </a:r>
            <a:r>
              <a:rPr lang="tr-TR" sz="1800" dirty="0"/>
              <a:t>., 2010, </a:t>
            </a:r>
            <a:r>
              <a:rPr lang="tr-TR" sz="1800" dirty="0" err="1" smtClean="0"/>
              <a:t>Assistant</a:t>
            </a:r>
            <a:r>
              <a:rPr lang="tr-TR" sz="1800" dirty="0" smtClean="0"/>
              <a:t> </a:t>
            </a:r>
            <a:r>
              <a:rPr lang="tr-TR" sz="1800" dirty="0" err="1" smtClean="0"/>
              <a:t>Professor</a:t>
            </a:r>
            <a:r>
              <a:rPr lang="tr-TR" sz="1800" dirty="0" smtClean="0"/>
              <a:t>, </a:t>
            </a:r>
            <a:r>
              <a:rPr lang="tr-TR" sz="1800" dirty="0"/>
              <a:t>Aydın </a:t>
            </a:r>
            <a:r>
              <a:rPr lang="tr-TR" sz="1800" dirty="0" err="1" smtClean="0"/>
              <a:t>University</a:t>
            </a:r>
            <a:r>
              <a:rPr lang="tr-TR" sz="1800" dirty="0" smtClean="0"/>
              <a:t>, English Language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Literature</a:t>
            </a:r>
            <a:r>
              <a:rPr lang="tr-TR" sz="1800" dirty="0" smtClean="0"/>
              <a:t> </a:t>
            </a:r>
            <a:r>
              <a:rPr lang="tr-TR" sz="1800" dirty="0" err="1" smtClean="0"/>
              <a:t>Department</a:t>
            </a:r>
            <a:endParaRPr lang="tr-TR" sz="1800" dirty="0"/>
          </a:p>
          <a:p>
            <a:endParaRPr lang="tr-TR" dirty="0"/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Frequently</a:t>
            </a:r>
            <a:r>
              <a:rPr lang="tr-TR" dirty="0" smtClean="0"/>
              <a:t> </a:t>
            </a:r>
            <a:r>
              <a:rPr lang="tr-TR" dirty="0" err="1" smtClean="0"/>
              <a:t>Asked</a:t>
            </a:r>
            <a:r>
              <a:rPr lang="tr-TR" dirty="0" smtClean="0"/>
              <a:t> </a:t>
            </a:r>
            <a:r>
              <a:rPr lang="tr-TR" dirty="0" err="1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000" dirty="0" smtClean="0"/>
              <a:t>Course </a:t>
            </a:r>
            <a:r>
              <a:rPr lang="tr-TR" sz="2000" dirty="0" err="1" smtClean="0"/>
              <a:t>hours</a:t>
            </a:r>
            <a:r>
              <a:rPr lang="tr-TR" sz="2000" dirty="0" smtClean="0"/>
              <a:t>, </a:t>
            </a:r>
            <a:r>
              <a:rPr lang="tr-TR" sz="2000" dirty="0" err="1" smtClean="0"/>
              <a:t>days</a:t>
            </a:r>
            <a:r>
              <a:rPr lang="tr-TR" sz="2000" dirty="0" smtClean="0"/>
              <a:t> </a:t>
            </a:r>
          </a:p>
          <a:p>
            <a:endParaRPr lang="tr-TR" sz="2000" dirty="0" smtClean="0"/>
          </a:p>
          <a:p>
            <a:r>
              <a:rPr lang="tr-TR" sz="2000" dirty="0" smtClean="0"/>
              <a:t>Advisor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thesis</a:t>
            </a:r>
            <a:r>
              <a:rPr lang="tr-TR" sz="2000" dirty="0" smtClean="0"/>
              <a:t> </a:t>
            </a:r>
            <a:r>
              <a:rPr lang="tr-TR" sz="2000" dirty="0" err="1" smtClean="0"/>
              <a:t>topic</a:t>
            </a:r>
            <a:r>
              <a:rPr lang="tr-TR" sz="2000" dirty="0" smtClean="0"/>
              <a:t> </a:t>
            </a:r>
            <a:r>
              <a:rPr lang="tr-TR" sz="2000" dirty="0" err="1" smtClean="0"/>
              <a:t>selection</a:t>
            </a:r>
            <a:r>
              <a:rPr lang="tr-TR" sz="2000" dirty="0" smtClean="0"/>
              <a:t> </a:t>
            </a:r>
          </a:p>
          <a:p>
            <a:endParaRPr lang="tr-TR" sz="2000" dirty="0"/>
          </a:p>
          <a:p>
            <a:r>
              <a:rPr lang="tr-TR" sz="2000" dirty="0" err="1" smtClean="0"/>
              <a:t>Ph.D</a:t>
            </a:r>
            <a:r>
              <a:rPr lang="tr-TR" sz="2000" dirty="0" smtClean="0"/>
              <a:t>. </a:t>
            </a:r>
            <a:r>
              <a:rPr lang="tr-TR" sz="2000" dirty="0" err="1" smtClean="0"/>
              <a:t>comprehensive</a:t>
            </a:r>
            <a:r>
              <a:rPr lang="tr-TR" sz="2000" dirty="0" smtClean="0"/>
              <a:t> </a:t>
            </a:r>
            <a:r>
              <a:rPr lang="tr-TR" sz="2000" dirty="0" err="1" smtClean="0"/>
              <a:t>exam</a:t>
            </a:r>
            <a:r>
              <a:rPr lang="tr-TR" sz="2000" dirty="0" smtClean="0"/>
              <a:t> </a:t>
            </a:r>
          </a:p>
          <a:p>
            <a:endParaRPr lang="tr-TR" sz="2000" dirty="0"/>
          </a:p>
          <a:p>
            <a:r>
              <a:rPr lang="tr-TR" sz="2000" dirty="0" err="1" smtClean="0"/>
              <a:t>Foreign</a:t>
            </a:r>
            <a:r>
              <a:rPr lang="tr-TR" sz="2000" dirty="0" smtClean="0"/>
              <a:t> </a:t>
            </a:r>
            <a:r>
              <a:rPr lang="tr-TR" sz="2000" dirty="0" err="1" smtClean="0"/>
              <a:t>students</a:t>
            </a:r>
            <a:r>
              <a:rPr lang="tr-TR" sz="2000" dirty="0" smtClean="0"/>
              <a:t> </a:t>
            </a:r>
          </a:p>
          <a:p>
            <a:endParaRPr lang="tr-TR" sz="2000" dirty="0"/>
          </a:p>
          <a:p>
            <a:r>
              <a:rPr lang="tr-TR" sz="2000" dirty="0" smtClean="0"/>
              <a:t>Special </a:t>
            </a:r>
            <a:r>
              <a:rPr lang="tr-TR" sz="2000" dirty="0" err="1" smtClean="0"/>
              <a:t>student</a:t>
            </a:r>
            <a:r>
              <a:rPr lang="tr-TR" sz="2000" dirty="0" smtClean="0"/>
              <a:t> </a:t>
            </a:r>
            <a:r>
              <a:rPr lang="tr-TR" sz="2000" dirty="0" err="1" smtClean="0"/>
              <a:t>degree</a:t>
            </a:r>
            <a:endParaRPr lang="tr-TR" dirty="0"/>
          </a:p>
          <a:p>
            <a:endParaRPr 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9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err="1" smtClean="0"/>
              <a:t>Academics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573" y="1477706"/>
            <a:ext cx="686122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altLang="tr-TR" sz="2400" b="1" u="sng" dirty="0" smtClean="0">
                <a:ea typeface="ＭＳ Ｐゴシック" pitchFamily="34" charset="-128"/>
              </a:rPr>
              <a:t>13 Full-time </a:t>
            </a:r>
            <a:r>
              <a:rPr lang="tr-TR" altLang="tr-TR" sz="2400" b="1" u="sng" dirty="0" err="1" smtClean="0">
                <a:ea typeface="ＭＳ Ｐゴシック" pitchFamily="34" charset="-128"/>
              </a:rPr>
              <a:t>Instructors</a:t>
            </a:r>
            <a:endParaRPr lang="tr-TR" altLang="tr-TR" sz="2400" b="1" u="sng" dirty="0">
              <a:ea typeface="ＭＳ Ｐゴシック" pitchFamily="34" charset="-128"/>
            </a:endParaRPr>
          </a:p>
          <a:p>
            <a:pPr lvl="1"/>
            <a:r>
              <a:rPr lang="tr-TR" altLang="tr-TR" dirty="0"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tr-TR" altLang="tr-TR" dirty="0" smtClean="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tr-TR" altLang="tr-TR" dirty="0" err="1" smtClean="0">
                <a:latin typeface="Calibri" pitchFamily="34" charset="0"/>
                <a:ea typeface="ＭＳ Ｐゴシック" pitchFamily="34" charset="-128"/>
              </a:rPr>
              <a:t>Professors</a:t>
            </a:r>
            <a:endParaRPr lang="tr-TR" altLang="tr-TR" dirty="0">
              <a:latin typeface="Calibri" pitchFamily="34" charset="0"/>
              <a:ea typeface="ＭＳ Ｐゴシック" pitchFamily="34" charset="-128"/>
            </a:endParaRPr>
          </a:p>
          <a:p>
            <a:pPr lvl="1"/>
            <a:r>
              <a:rPr lang="tr-TR" altLang="tr-TR" dirty="0">
                <a:latin typeface="Calibri" pitchFamily="34" charset="0"/>
                <a:ea typeface="ＭＳ Ｐゴシック" pitchFamily="34" charset="-128"/>
              </a:rPr>
              <a:t>3 </a:t>
            </a:r>
            <a:r>
              <a:rPr lang="tr-TR" altLang="tr-TR" dirty="0" err="1" smtClean="0">
                <a:latin typeface="Calibri" pitchFamily="34" charset="0"/>
                <a:ea typeface="ＭＳ Ｐゴシック" pitchFamily="34" charset="-128"/>
              </a:rPr>
              <a:t>Associate</a:t>
            </a:r>
            <a:r>
              <a:rPr lang="tr-TR" altLang="tr-TR" dirty="0" smtClean="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tr-TR" altLang="tr-TR" dirty="0" err="1" smtClean="0">
                <a:latin typeface="Calibri" pitchFamily="34" charset="0"/>
                <a:ea typeface="ＭＳ Ｐゴシック" pitchFamily="34" charset="-128"/>
              </a:rPr>
              <a:t>Professors</a:t>
            </a:r>
            <a:endParaRPr lang="tr-TR" altLang="tr-TR" dirty="0">
              <a:latin typeface="Calibri" pitchFamily="34" charset="0"/>
              <a:ea typeface="ＭＳ Ｐゴシック" pitchFamily="34" charset="-128"/>
            </a:endParaRPr>
          </a:p>
          <a:p>
            <a:pPr lvl="1"/>
            <a:r>
              <a:rPr lang="tr-TR" altLang="tr-TR" dirty="0" smtClean="0">
                <a:latin typeface="Calibri" pitchFamily="34" charset="0"/>
                <a:ea typeface="ＭＳ Ｐゴシック" pitchFamily="34" charset="-128"/>
              </a:rPr>
              <a:t>6 </a:t>
            </a:r>
            <a:r>
              <a:rPr lang="tr-TR" altLang="tr-TR" dirty="0" err="1" smtClean="0">
                <a:latin typeface="Calibri" pitchFamily="34" charset="0"/>
                <a:ea typeface="ＭＳ Ｐゴシック" pitchFamily="34" charset="-128"/>
              </a:rPr>
              <a:t>Assistant</a:t>
            </a:r>
            <a:r>
              <a:rPr lang="tr-TR" altLang="tr-TR" dirty="0" smtClean="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tr-TR" altLang="tr-TR" dirty="0" err="1" smtClean="0">
                <a:latin typeface="Calibri" pitchFamily="34" charset="0"/>
                <a:ea typeface="ＭＳ Ｐゴシック" pitchFamily="34" charset="-128"/>
              </a:rPr>
              <a:t>Professors</a:t>
            </a:r>
            <a:endParaRPr lang="tr-TR" altLang="tr-TR" sz="1000" i="1" dirty="0">
              <a:ea typeface="ＭＳ Ｐゴシック" pitchFamily="34" charset="-128"/>
            </a:endParaRPr>
          </a:p>
          <a:p>
            <a:pPr lvl="1"/>
            <a:r>
              <a:rPr lang="tr-TR" altLang="tr-TR" dirty="0" smtClean="0">
                <a:latin typeface="Calibri" pitchFamily="34" charset="0"/>
                <a:ea typeface="ＭＳ Ｐゴシック" pitchFamily="34" charset="-128"/>
              </a:rPr>
              <a:t>2 </a:t>
            </a:r>
            <a:r>
              <a:rPr lang="tr-TR" altLang="tr-TR" dirty="0" err="1" smtClean="0">
                <a:latin typeface="Calibri" pitchFamily="34" charset="0"/>
                <a:ea typeface="ＭＳ Ｐゴシック" pitchFamily="34" charset="-128"/>
              </a:rPr>
              <a:t>Instructors</a:t>
            </a:r>
            <a:r>
              <a:rPr lang="tr-TR" altLang="tr-TR" dirty="0" smtClean="0">
                <a:latin typeface="Calibri" pitchFamily="34" charset="0"/>
                <a:ea typeface="ＭＳ Ｐゴシック" pitchFamily="34" charset="-128"/>
              </a:rPr>
              <a:t> (</a:t>
            </a:r>
            <a:r>
              <a:rPr lang="tr-TR" altLang="tr-TR" dirty="0" err="1" smtClean="0">
                <a:latin typeface="Calibri" pitchFamily="34" charset="0"/>
                <a:ea typeface="ＭＳ Ｐゴシック" pitchFamily="34" charset="-128"/>
              </a:rPr>
              <a:t>PhD</a:t>
            </a:r>
            <a:r>
              <a:rPr lang="tr-TR" altLang="tr-TR" dirty="0" smtClean="0">
                <a:latin typeface="Calibri" pitchFamily="34" charset="0"/>
                <a:ea typeface="ＭＳ Ｐゴシック" pitchFamily="34" charset="-128"/>
              </a:rPr>
              <a:t>)</a:t>
            </a:r>
          </a:p>
          <a:p>
            <a:pPr marL="457200" lvl="1" indent="0">
              <a:buNone/>
            </a:pPr>
            <a:endParaRPr lang="tr-TR" altLang="tr-TR" dirty="0">
              <a:latin typeface="Calibri" pitchFamily="34" charset="0"/>
              <a:ea typeface="ＭＳ Ｐゴシック" pitchFamily="34" charset="-128"/>
            </a:endParaRPr>
          </a:p>
          <a:p>
            <a:pPr lvl="1">
              <a:buNone/>
            </a:pPr>
            <a:r>
              <a:rPr lang="tr-TR" altLang="tr-TR" b="1" dirty="0">
                <a:latin typeface="Calibri" pitchFamily="34" charset="0"/>
                <a:ea typeface="ＭＳ Ｐゴシック" pitchFamily="34" charset="-128"/>
              </a:rPr>
              <a:t>		 </a:t>
            </a:r>
            <a:r>
              <a:rPr lang="tr-TR" altLang="tr-TR" b="1" u="sng" dirty="0" smtClean="0">
                <a:ea typeface="ＭＳ Ｐゴシック" pitchFamily="34" charset="-128"/>
              </a:rPr>
              <a:t>6 Research assistants</a:t>
            </a:r>
          </a:p>
        </p:txBody>
      </p:sp>
      <p:pic>
        <p:nvPicPr>
          <p:cNvPr id="4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9009529" cy="67214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" y="0"/>
            <a:ext cx="9085199" cy="68200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67"/>
            <a:ext cx="9144000" cy="68764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information</a:t>
            </a:r>
            <a:r>
              <a:rPr lang="tr-TR" dirty="0" smtClean="0"/>
              <a:t>: </a:t>
            </a:r>
            <a:r>
              <a:rPr lang="tr-TR" u="sng" dirty="0" smtClean="0"/>
              <a:t>fled.boun.edu.tr </a:t>
            </a:r>
            <a:endParaRPr lang="tr-TR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sus\Desktop\Picture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74" y="1331753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8996" y="6117823"/>
            <a:ext cx="21194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tr-TR" sz="2500" b="1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2500" b="1" dirty="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tr-TR" sz="2500" b="1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! </a:t>
            </a:r>
            <a:endParaRPr lang="en-US" sz="2500" b="1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06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73527"/>
            <a:ext cx="8229600" cy="515112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 err="1" smtClean="0"/>
              <a:t>Academics</a:t>
            </a:r>
            <a:endParaRPr lang="tr-TR" dirty="0"/>
          </a:p>
        </p:txBody>
      </p:sp>
      <p:pic>
        <p:nvPicPr>
          <p:cNvPr id="5" name="Picture 4" descr="http://fled.boun.edu.tr/home/wp-content/uploads/photos/bayyu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20" y="4198716"/>
            <a:ext cx="2000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5696607" y="3889931"/>
            <a:ext cx="3372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8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4</a:t>
            </a:fld>
            <a:endParaRPr lang="en-US" dirty="0"/>
          </a:p>
        </p:txBody>
      </p:sp>
      <p:pic>
        <p:nvPicPr>
          <p:cNvPr id="16" name="Picture 15" descr="http://fled.boun.edu.tr/home/wp-content/uploads/2009/04/gur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16340"/>
            <a:ext cx="2000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1641617" y="1194097"/>
            <a:ext cx="7045181" cy="539166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1641617" y="1541159"/>
            <a:ext cx="341185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Ayşe GÜREL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Ph.D. McGill University</a:t>
            </a:r>
          </a:p>
          <a:p>
            <a:pPr>
              <a:lnSpc>
                <a:spcPct val="150000"/>
              </a:lnSpc>
            </a:pPr>
            <a:r>
              <a:rPr lang="tr-TR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tr-TR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interests</a:t>
            </a:r>
            <a:r>
              <a:rPr lang="tr-TR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language acquisition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language attrition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L2 morphological processing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L2 sentence processing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807160" y="4059695"/>
            <a:ext cx="360140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</a:t>
            </a:r>
            <a:r>
              <a:rPr lang="tr-T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Yasemin BAYYURT</a:t>
            </a:r>
            <a:endParaRPr lang="en-US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Ph.D. </a:t>
            </a: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Lancester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University</a:t>
            </a:r>
          </a:p>
          <a:p>
            <a:pPr>
              <a:lnSpc>
                <a:spcPct val="150000"/>
              </a:lnSpc>
            </a:pPr>
            <a:r>
              <a:rPr lang="en-US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Alanları</a:t>
            </a:r>
            <a:r>
              <a:rPr lang="en-US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Sociolinguistics</a:t>
            </a:r>
            <a:endParaRPr lang="en-US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tr-T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endParaRPr lang="en-US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Corpus</a:t>
            </a:r>
            <a:r>
              <a:rPr lang="tr-T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endParaRPr lang="en-US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tr-T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tr-T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2223"/>
          </a:xfrm>
        </p:spPr>
        <p:txBody>
          <a:bodyPr>
            <a:normAutofit/>
          </a:bodyPr>
          <a:lstStyle/>
          <a:p>
            <a:r>
              <a:rPr lang="tr-TR" dirty="0" err="1" smtClean="0"/>
              <a:t>Academics</a:t>
            </a:r>
            <a:endParaRPr lang="tr-TR" dirty="0"/>
          </a:p>
        </p:txBody>
      </p:sp>
      <p:pic>
        <p:nvPicPr>
          <p:cNvPr id="8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Content Placeholder 3" descr="http://fled.boun.edu.tr/home/wp-content/uploads/2010/02/haznedar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02" y="1286311"/>
            <a:ext cx="2279978" cy="224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80643" y="1282074"/>
            <a:ext cx="43775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1400" b="1" dirty="0" smtClean="0">
                <a:solidFill>
                  <a:srgbClr val="000066"/>
                </a:solidFill>
                <a:latin typeface="Calibri" pitchFamily="34" charset="0"/>
              </a:rPr>
              <a:t>Prof. Belma HAZNEDAR </a:t>
            </a:r>
          </a:p>
          <a:p>
            <a:pPr>
              <a:spcBef>
                <a:spcPct val="50000"/>
              </a:spcBef>
            </a:pPr>
            <a:r>
              <a:rPr lang="en-US" altLang="tr-TR" sz="1400" dirty="0" smtClean="0">
                <a:solidFill>
                  <a:srgbClr val="000066"/>
                </a:solidFill>
                <a:latin typeface="Calibri" pitchFamily="34" charset="0"/>
              </a:rPr>
              <a:t>Ph.D. 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, </a:t>
            </a:r>
            <a:r>
              <a:rPr lang="en-US" altLang="tr-TR" sz="1400" dirty="0" smtClean="0">
                <a:solidFill>
                  <a:srgbClr val="000066"/>
                </a:solidFill>
                <a:latin typeface="Calibri" pitchFamily="34" charset="0"/>
              </a:rPr>
              <a:t>University </a:t>
            </a:r>
            <a:r>
              <a:rPr lang="en-US" altLang="tr-TR" sz="1400" dirty="0">
                <a:solidFill>
                  <a:srgbClr val="000066"/>
                </a:solidFill>
                <a:latin typeface="Calibri" pitchFamily="34" charset="0"/>
              </a:rPr>
              <a:t>of </a:t>
            </a:r>
            <a:r>
              <a:rPr lang="en-US" altLang="tr-TR" sz="1400" dirty="0" smtClean="0">
                <a:solidFill>
                  <a:srgbClr val="000066"/>
                </a:solidFill>
                <a:latin typeface="Calibri" pitchFamily="34" charset="0"/>
              </a:rPr>
              <a:t>Durham</a:t>
            </a:r>
            <a:endParaRPr lang="tr-TR" altLang="tr-TR" sz="1400" dirty="0" smtClean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14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4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4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Child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acquisition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Second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acquisition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in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early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childhood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Simultaneous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bilingualism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Teaching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foreign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languages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to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early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  <a:latin typeface="Calibri" pitchFamily="34" charset="0"/>
              </a:rPr>
              <a:t>learners</a:t>
            </a:r>
            <a:endParaRPr lang="tr-TR" altLang="tr-TR" sz="14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9" name="Content Placeholder 3" descr="http://fled.boun.edu.tr/home/wp-content/uploads/2009/04/ercet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76" y="3957233"/>
            <a:ext cx="2386204" cy="25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8152" y="4002282"/>
            <a:ext cx="39830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1400" b="1" dirty="0">
                <a:solidFill>
                  <a:srgbClr val="000066"/>
                </a:solidFill>
                <a:latin typeface="Calibri" pitchFamily="34" charset="0"/>
              </a:rPr>
              <a:t>Assoc. Prof. Gülcan ERÇETİN</a:t>
            </a:r>
          </a:p>
          <a:p>
            <a:pPr>
              <a:spcBef>
                <a:spcPct val="50000"/>
              </a:spcBef>
            </a:pPr>
            <a:r>
              <a:rPr lang="en-US" altLang="tr-TR" sz="1400" dirty="0">
                <a:solidFill>
                  <a:srgbClr val="000066"/>
                </a:solidFill>
                <a:latin typeface="Calibri" pitchFamily="34" charset="0"/>
              </a:rPr>
              <a:t>Ph.D.</a:t>
            </a:r>
            <a:r>
              <a:rPr lang="tr-TR" altLang="tr-TR" sz="14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400" dirty="0" smtClean="0">
                <a:solidFill>
                  <a:srgbClr val="000066"/>
                </a:solidFill>
                <a:latin typeface="Calibri" pitchFamily="34" charset="0"/>
              </a:rPr>
              <a:t>, </a:t>
            </a:r>
            <a:r>
              <a:rPr lang="en-US" altLang="tr-TR" sz="1400" dirty="0" smtClean="0">
                <a:solidFill>
                  <a:srgbClr val="000066"/>
                </a:solidFill>
                <a:latin typeface="Calibri" pitchFamily="34" charset="0"/>
              </a:rPr>
              <a:t>University </a:t>
            </a:r>
            <a:r>
              <a:rPr lang="en-US" altLang="tr-TR" sz="1400" dirty="0">
                <a:solidFill>
                  <a:srgbClr val="000066"/>
                </a:solidFill>
                <a:latin typeface="Calibri" pitchFamily="34" charset="0"/>
              </a:rPr>
              <a:t>of Arizona</a:t>
            </a:r>
            <a:endParaRPr lang="tr-TR" altLang="tr-TR" sz="14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1400" i="1" dirty="0">
                <a:solidFill>
                  <a:srgbClr val="000066"/>
                </a:solidFill>
                <a:latin typeface="Calibri" pitchFamily="34" charset="0"/>
              </a:rPr>
              <a:t>Research interests: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400" dirty="0">
                <a:solidFill>
                  <a:srgbClr val="000066"/>
                </a:solidFill>
                <a:latin typeface="Calibri" pitchFamily="34" charset="0"/>
              </a:rPr>
              <a:t>Reading and working memory in a second language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400" dirty="0">
                <a:solidFill>
                  <a:srgbClr val="000066"/>
                </a:solidFill>
                <a:latin typeface="Calibri" pitchFamily="34" charset="0"/>
              </a:rPr>
              <a:t>Eye movements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400" dirty="0">
                <a:solidFill>
                  <a:srgbClr val="000066"/>
                </a:solidFill>
                <a:latin typeface="Calibri" pitchFamily="34" charset="0"/>
              </a:rPr>
              <a:t>Mobile assisted language learning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400" dirty="0">
                <a:solidFill>
                  <a:srgbClr val="000066"/>
                </a:solidFill>
                <a:latin typeface="Calibri" pitchFamily="34" charset="0"/>
              </a:rPr>
              <a:t>Language learning in multimedia contexts</a:t>
            </a:r>
          </a:p>
        </p:txBody>
      </p:sp>
    </p:spTree>
    <p:extLst>
      <p:ext uri="{BB962C8B-B14F-4D97-AF65-F5344CB8AC3E}">
        <p14:creationId xmlns:p14="http://schemas.microsoft.com/office/powerpoint/2010/main" val="412071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7603"/>
          </a:xfrm>
        </p:spPr>
        <p:txBody>
          <a:bodyPr>
            <a:normAutofit/>
          </a:bodyPr>
          <a:lstStyle/>
          <a:p>
            <a:r>
              <a:rPr lang="tr-TR" dirty="0" err="1" smtClean="0"/>
              <a:t>Academics</a:t>
            </a:r>
            <a:endParaRPr lang="tr-TR" dirty="0"/>
          </a:p>
        </p:txBody>
      </p:sp>
      <p:pic>
        <p:nvPicPr>
          <p:cNvPr id="4" name="Content Placeholder 3" descr="http://fled.boun.edu.tr/home/wp-content/uploads/photos/akc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51" y="1402360"/>
            <a:ext cx="2000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697067" y="1301691"/>
            <a:ext cx="44268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Assoc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. Prof. Sumru AKCAN</a:t>
            </a:r>
          </a:p>
          <a:p>
            <a:pPr>
              <a:spcBef>
                <a:spcPct val="50000"/>
              </a:spcBef>
            </a:pP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Ph.D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. 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,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University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of 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Arizona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Second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methods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Teacher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education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Distance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learning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Billingual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education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6" name="Picture 5" descr="C:\Documents and Settings\emine\Desktop\lmar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65" y="4194662"/>
            <a:ext cx="200025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067324" y="3856236"/>
            <a:ext cx="411327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Assoc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. Prof. Leyla MARTI</a:t>
            </a:r>
          </a:p>
          <a:p>
            <a:pPr>
              <a:spcBef>
                <a:spcPct val="50000"/>
              </a:spcBef>
            </a:pP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Ph.D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. 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,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Lancaster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University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Pragmatics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Sociolinguistics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Conversation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analysis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Intercultural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communication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8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25568"/>
          </a:xfrm>
        </p:spPr>
        <p:txBody>
          <a:bodyPr>
            <a:normAutofit/>
          </a:bodyPr>
          <a:lstStyle/>
          <a:p>
            <a:r>
              <a:rPr lang="tr-TR" dirty="0" err="1" smtClean="0"/>
              <a:t>Academics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25467" r="8194" b="17680"/>
          <a:stretch>
            <a:fillRect/>
          </a:stretch>
        </p:blipFill>
        <p:spPr bwMode="auto">
          <a:xfrm>
            <a:off x="6980126" y="1329656"/>
            <a:ext cx="1945760" cy="223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677798" y="1254155"/>
            <a:ext cx="417436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Asst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. Prof. Sibel TATAR</a:t>
            </a:r>
          </a:p>
          <a:p>
            <a:pPr>
              <a:spcBef>
                <a:spcPct val="50000"/>
              </a:spcBef>
            </a:pP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Ph.D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. 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, Indiana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University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,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Bloomington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L2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Testing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evaluation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Teacher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education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Foreign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methods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tr-TR" altLang="tr-TR" sz="16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6" name="Picture 5" descr="http://fled.boun.edu.tr/home/wp-content/uploads/photos/yildiz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74" y="4347682"/>
            <a:ext cx="220210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281981" y="4264192"/>
            <a:ext cx="440481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Asst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. Prof. Senem YILDIZ</a:t>
            </a:r>
          </a:p>
          <a:p>
            <a:pPr>
              <a:spcBef>
                <a:spcPct val="50000"/>
              </a:spcBef>
            </a:pP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Ph.D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. 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, Indiana </a:t>
            </a: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University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, </a:t>
            </a: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Bloomington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Computer-assisted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learning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Foreign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methods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Material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development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evaluation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8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4572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Academics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16" y="1295400"/>
            <a:ext cx="1789757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82" y="4102916"/>
            <a:ext cx="1932714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677798" y="1272330"/>
            <a:ext cx="534669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Asst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. Prof. Aylin </a:t>
            </a: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Ünaldı</a:t>
            </a:r>
            <a:endParaRPr lang="tr-TR" altLang="tr-TR" sz="16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Ph.D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. , Boğaziçi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University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&amp;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University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of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Bedfordshire</a:t>
            </a:r>
            <a:endParaRPr lang="tr-TR" altLang="tr-TR" sz="16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L2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testing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evaluation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C</a:t>
            </a:r>
            <a:r>
              <a:rPr lang="en-US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ognitive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en-US" altLang="tr-TR" sz="1600" dirty="0">
                <a:solidFill>
                  <a:srgbClr val="000066"/>
                </a:solidFill>
                <a:latin typeface="Calibri" pitchFamily="34" charset="0"/>
              </a:rPr>
              <a:t>processes in reading at text and intertextual 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levels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P</a:t>
            </a:r>
            <a:r>
              <a:rPr lang="en-US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rocesses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 underlying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L2 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academic literacy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T</a:t>
            </a:r>
            <a:r>
              <a:rPr lang="en-US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ext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en-US" altLang="tr-TR" sz="1600" dirty="0">
                <a:solidFill>
                  <a:srgbClr val="000066"/>
                </a:solidFill>
                <a:latin typeface="Calibri" pitchFamily="34" charset="0"/>
              </a:rPr>
              <a:t>processing for writing purposes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976434" y="4243288"/>
            <a:ext cx="485942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Asst. Prof. Şebnem Yalçın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Ph.D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. ,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University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of Toronto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Instructed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second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acquisition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(SLA)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Content-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based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learning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Individual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differences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in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foreign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learning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Working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memory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capacity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SLA</a:t>
            </a:r>
          </a:p>
        </p:txBody>
      </p:sp>
      <p:pic>
        <p:nvPicPr>
          <p:cNvPr id="7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tr-TR" dirty="0" err="1" smtClean="0"/>
              <a:t>Academics</a:t>
            </a:r>
            <a:endParaRPr lang="tr-T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87" y="1274427"/>
            <a:ext cx="1704012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736520" y="1274427"/>
            <a:ext cx="4365501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Asst. Prof. Nazik </a:t>
            </a:r>
            <a:r>
              <a:rPr lang="tr-TR" altLang="tr-TR" sz="1600" b="1" dirty="0" err="1" smtClean="0">
                <a:solidFill>
                  <a:srgbClr val="000066"/>
                </a:solidFill>
                <a:latin typeface="Calibri" pitchFamily="34" charset="0"/>
              </a:rPr>
              <a:t>Dinçtopal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-Deniz</a:t>
            </a:r>
          </a:p>
          <a:p>
            <a:pPr>
              <a:spcBef>
                <a:spcPct val="50000"/>
              </a:spcBef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Ph.D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. , 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City </a:t>
            </a:r>
            <a:r>
              <a:rPr lang="en-US" altLang="tr-TR" sz="1600" dirty="0">
                <a:solidFill>
                  <a:srgbClr val="000066"/>
                </a:solidFill>
                <a:latin typeface="Calibri" pitchFamily="34" charset="0"/>
              </a:rPr>
              <a:t>University of New </a:t>
            </a:r>
            <a:r>
              <a:rPr lang="en-US" altLang="tr-TR" sz="1600" dirty="0" smtClean="0">
                <a:solidFill>
                  <a:srgbClr val="000066"/>
                </a:solidFill>
                <a:latin typeface="Calibri" pitchFamily="34" charset="0"/>
              </a:rPr>
              <a:t>York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Research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i="1" dirty="0" err="1" smtClean="0">
                <a:solidFill>
                  <a:srgbClr val="000066"/>
                </a:solidFill>
                <a:latin typeface="Calibri" pitchFamily="34" charset="0"/>
              </a:rPr>
              <a:t>interests</a:t>
            </a: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L1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L2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sentence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processing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Prosodic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disambiguation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 in </a:t>
            </a: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sentence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>
                <a:solidFill>
                  <a:srgbClr val="000066"/>
                </a:solidFill>
                <a:latin typeface="Calibri" pitchFamily="34" charset="0"/>
              </a:rPr>
              <a:t>processing</a:t>
            </a:r>
            <a:r>
              <a:rPr lang="tr-TR" altLang="tr-TR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Working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memory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in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sentence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processing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8" name="Picture 2" descr="http://upload.wikimedia.org/wikipedia/tr/archive/f/f5/20150318135855!Bo%C4%9Fazi%C3%A7i_%C3%9Cniversitesi_Logo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4874930"/>
            <a:ext cx="11379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9020-7E06-6949-A05A-E1A6981B7352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2" descr="http://fled.boun.edu.tr/home/wp-content/uploads/2016/12/nu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20" y="3780636"/>
            <a:ext cx="1943114" cy="24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023360" y="4342320"/>
            <a:ext cx="4663439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sz="1600" b="1" dirty="0">
                <a:solidFill>
                  <a:srgbClr val="000066"/>
                </a:solidFill>
                <a:latin typeface="Calibri" pitchFamily="34" charset="0"/>
              </a:rPr>
              <a:t>Asst. Prof. Nur </a:t>
            </a:r>
            <a:r>
              <a:rPr lang="tr-TR" altLang="tr-TR" sz="1600" b="1" dirty="0" smtClean="0">
                <a:solidFill>
                  <a:srgbClr val="000066"/>
                </a:solidFill>
                <a:latin typeface="Calibri" pitchFamily="34" charset="0"/>
              </a:rPr>
              <a:t>Yiğitoğlu</a:t>
            </a:r>
          </a:p>
          <a:p>
            <a:pPr>
              <a:spcBef>
                <a:spcPct val="50000"/>
              </a:spcBef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Ph.D. , Georgia State University</a:t>
            </a:r>
          </a:p>
          <a:p>
            <a:pPr>
              <a:spcBef>
                <a:spcPct val="50000"/>
              </a:spcBef>
            </a:pPr>
            <a:r>
              <a:rPr lang="tr-TR" altLang="tr-TR" sz="1600" i="1" dirty="0" smtClean="0">
                <a:solidFill>
                  <a:srgbClr val="000066"/>
                </a:solidFill>
                <a:latin typeface="Calibri" pitchFamily="34" charset="0"/>
              </a:rPr>
              <a:t>Research interests: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Teacher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education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Teacher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cognition</a:t>
            </a:r>
            <a:endParaRPr lang="tr-TR" altLang="tr-TR" sz="1600" dirty="0">
              <a:solidFill>
                <a:srgbClr val="000066"/>
              </a:solidFill>
              <a:latin typeface="Calibri" pitchFamily="34" charset="0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Second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language</a:t>
            </a:r>
            <a:r>
              <a:rPr lang="tr-TR" altLang="tr-TR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tr-TR" altLang="tr-TR" sz="1600" dirty="0" err="1" smtClean="0">
                <a:solidFill>
                  <a:srgbClr val="000066"/>
                </a:solidFill>
                <a:latin typeface="Calibri" pitchFamily="34" charset="0"/>
              </a:rPr>
              <a:t>writing</a:t>
            </a:r>
            <a:endParaRPr lang="tr-TR" altLang="tr-TR" sz="1600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1014</TotalTime>
  <Words>2120</Words>
  <Application>Microsoft Office PowerPoint</Application>
  <PresentationFormat>On-screen Show (4:3)</PresentationFormat>
  <Paragraphs>454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Georgia</vt:lpstr>
      <vt:lpstr>Verdana</vt:lpstr>
      <vt:lpstr>Wingdings</vt:lpstr>
      <vt:lpstr>Office Theme</vt:lpstr>
      <vt:lpstr>Boğaziçi University The Department  of Foreign Language Education  English Language Education  Graduate Programs </vt:lpstr>
      <vt:lpstr>History</vt:lpstr>
      <vt:lpstr>Academics </vt:lpstr>
      <vt:lpstr>Academics</vt:lpstr>
      <vt:lpstr>Academics</vt:lpstr>
      <vt:lpstr>Academics</vt:lpstr>
      <vt:lpstr>Academics</vt:lpstr>
      <vt:lpstr>Academics</vt:lpstr>
      <vt:lpstr>Academics</vt:lpstr>
      <vt:lpstr>Academics</vt:lpstr>
      <vt:lpstr>PowerPoint Presentation</vt:lpstr>
      <vt:lpstr>English Language Education  M.A. Program</vt:lpstr>
      <vt:lpstr>English Language Education  Ph.D. Program</vt:lpstr>
      <vt:lpstr>A Selection of Electives </vt:lpstr>
      <vt:lpstr>M.A. Applications</vt:lpstr>
      <vt:lpstr>Ph.D. Applications</vt:lpstr>
      <vt:lpstr>Student Profile</vt:lpstr>
      <vt:lpstr>Statistics</vt:lpstr>
      <vt:lpstr>Recent theses</vt:lpstr>
      <vt:lpstr>Recent theses</vt:lpstr>
      <vt:lpstr>Exchange Programs</vt:lpstr>
      <vt:lpstr>Research Facilities</vt:lpstr>
      <vt:lpstr>Grants</vt:lpstr>
      <vt:lpstr>Recent Projects</vt:lpstr>
      <vt:lpstr>Publications </vt:lpstr>
      <vt:lpstr>Selection of Recent Conferences</vt:lpstr>
      <vt:lpstr>A Selection of Recent Talks</vt:lpstr>
      <vt:lpstr>What do our MA/PhD graduates do?</vt:lpstr>
      <vt:lpstr>Frequently Asked Questions</vt:lpstr>
      <vt:lpstr>PowerPoint Presentation</vt:lpstr>
      <vt:lpstr>PowerPoint Presentation</vt:lpstr>
      <vt:lpstr>PowerPoint Presentation</vt:lpstr>
      <vt:lpstr>For more information: fled.boun.edu.tr </vt:lpstr>
    </vt:vector>
  </TitlesOfParts>
  <Company>ATSI/ETG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Bluhm</dc:creator>
  <cp:lastModifiedBy>Hppc34</cp:lastModifiedBy>
  <cp:revision>219</cp:revision>
  <dcterms:created xsi:type="dcterms:W3CDTF">2013-08-07T20:26:52Z</dcterms:created>
  <dcterms:modified xsi:type="dcterms:W3CDTF">2017-04-13T08:35:40Z</dcterms:modified>
</cp:coreProperties>
</file>